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2" r:id="rId5"/>
    <p:sldId id="358" r:id="rId6"/>
    <p:sldId id="274" r:id="rId7"/>
    <p:sldId id="275" r:id="rId8"/>
    <p:sldId id="273" r:id="rId9"/>
    <p:sldId id="277" r:id="rId10"/>
    <p:sldId id="363" r:id="rId11"/>
    <p:sldId id="279" r:id="rId12"/>
    <p:sldId id="278" r:id="rId13"/>
    <p:sldId id="311" r:id="rId14"/>
    <p:sldId id="285" r:id="rId15"/>
    <p:sldId id="286" r:id="rId16"/>
    <p:sldId id="321" r:id="rId17"/>
    <p:sldId id="287" r:id="rId18"/>
    <p:sldId id="292" r:id="rId19"/>
    <p:sldId id="301" r:id="rId20"/>
    <p:sldId id="315" r:id="rId21"/>
    <p:sldId id="300" r:id="rId22"/>
    <p:sldId id="299" r:id="rId23"/>
    <p:sldId id="281" r:id="rId24"/>
    <p:sldId id="361" r:id="rId25"/>
    <p:sldId id="365" r:id="rId26"/>
    <p:sldId id="296" r:id="rId27"/>
  </p:sldIdLst>
  <p:sldSz cx="18288000" cy="10287000"/>
  <p:notesSz cx="6858000" cy="9144000"/>
  <p:embeddedFontLst>
    <p:embeddedFont>
      <p:font typeface="Source Han Sans KR Bold" panose="020B0600000101010101" charset="-127"/>
      <p:regular r:id="rId29"/>
    </p:embeddedFont>
    <p:embeddedFont>
      <p:font typeface="Source Han Sans KR Normal" panose="020B0600000101010101" charset="-127"/>
      <p:regular r:id="rId30"/>
    </p:embeddedFont>
    <p:embeddedFont>
      <p:font typeface="Source Han Sans KR Normal Bold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6EEAE37-E0DA-49DC-9432-798CF9050E67}">
          <p14:sldIdLst>
            <p14:sldId id="256"/>
            <p14:sldId id="257"/>
            <p14:sldId id="258"/>
            <p14:sldId id="272"/>
            <p14:sldId id="358"/>
            <p14:sldId id="274"/>
            <p14:sldId id="275"/>
            <p14:sldId id="273"/>
            <p14:sldId id="277"/>
            <p14:sldId id="363"/>
            <p14:sldId id="279"/>
            <p14:sldId id="278"/>
            <p14:sldId id="311"/>
            <p14:sldId id="285"/>
            <p14:sldId id="286"/>
            <p14:sldId id="321"/>
            <p14:sldId id="287"/>
            <p14:sldId id="292"/>
            <p14:sldId id="301"/>
            <p14:sldId id="315"/>
            <p14:sldId id="300"/>
            <p14:sldId id="299"/>
            <p14:sldId id="281"/>
            <p14:sldId id="361"/>
            <p14:sldId id="36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399D4E"/>
    <a:srgbClr val="90B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0" autoAdjust="0"/>
    <p:restoredTop sz="96525" autoAdjust="0"/>
  </p:normalViewPr>
  <p:slideViewPr>
    <p:cSldViewPr>
      <p:cViewPr varScale="1">
        <p:scale>
          <a:sx n="72" d="100"/>
          <a:sy n="72" d="100"/>
        </p:scale>
        <p:origin x="24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BC6C0-5A76-4FA0-978E-15149E49F2F8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BBE01-663E-46AE-B9FF-E6B0C3A56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4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BBE01-663E-46AE-B9FF-E6B0C3A56B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7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BBE01-663E-46AE-B9FF-E6B0C3A56B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28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BBE01-663E-46AE-B9FF-E6B0C3A56B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17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BBE01-663E-46AE-B9FF-E6B0C3A56B6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0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7692" y="1246834"/>
            <a:ext cx="10610916" cy="7749923"/>
            <a:chOff x="-332706" y="579924"/>
            <a:chExt cx="11488952" cy="10333234"/>
          </a:xfrm>
        </p:grpSpPr>
        <p:sp>
          <p:nvSpPr>
            <p:cNvPr id="3" name="TextBox 3"/>
            <p:cNvSpPr txBox="1"/>
            <p:nvPr/>
          </p:nvSpPr>
          <p:spPr>
            <a:xfrm>
              <a:off x="-332706" y="579924"/>
              <a:ext cx="11484607" cy="43762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0" b="1" dirty="0" err="1">
                  <a:solidFill>
                    <a:srgbClr val="FFFFFF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PredicTube</a:t>
              </a:r>
              <a:endParaRPr lang="en-US" sz="2000" dirty="0">
                <a:solidFill>
                  <a:srgbClr val="FFFFFF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3600" b="1" spc="-200" dirty="0">
                  <a:solidFill>
                    <a:schemeClr val="bg1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AI </a:t>
              </a:r>
              <a:r>
                <a:rPr lang="ko-KR" altLang="en-US" sz="3600" b="1" spc="-200" dirty="0">
                  <a:solidFill>
                    <a:schemeClr val="bg1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기반 유튜브 영상 성과 예측</a:t>
              </a:r>
              <a:r>
                <a:rPr lang="en-US" altLang="ko-KR" sz="3600" b="1" spc="-200" dirty="0">
                  <a:solidFill>
                    <a:schemeClr val="bg1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 </a:t>
              </a:r>
              <a:r>
                <a:rPr lang="ko-KR" altLang="en-US" sz="3600" b="1" spc="-200" dirty="0">
                  <a:solidFill>
                    <a:schemeClr val="bg1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및 특성 최적화 서비스</a:t>
              </a:r>
              <a:endParaRPr lang="en-US" sz="3600" b="1" spc="-200" dirty="0">
                <a:solidFill>
                  <a:schemeClr val="bg1"/>
                </a:solidFill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28361" y="10302648"/>
              <a:ext cx="11484607" cy="610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4800" dirty="0">
                  <a:solidFill>
                    <a:srgbClr val="FFFFFF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Team  </a:t>
              </a:r>
              <a:r>
                <a:rPr lang="ko-KR" altLang="en-US" sz="4800" dirty="0">
                  <a:solidFill>
                    <a:srgbClr val="FFFFFF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벼락코딩</a:t>
              </a:r>
              <a:endParaRPr lang="en-US" sz="4800" dirty="0">
                <a:solidFill>
                  <a:srgbClr val="FFFFFF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277600" y="1248839"/>
            <a:ext cx="5965111" cy="8060961"/>
          </a:xfrm>
          <a:custGeom>
            <a:avLst/>
            <a:gdLst/>
            <a:ahLst/>
            <a:cxnLst/>
            <a:rect l="l" t="t" r="r" b="b"/>
            <a:pathLst>
              <a:path w="5965111" h="8060961">
                <a:moveTo>
                  <a:pt x="0" y="0"/>
                </a:moveTo>
                <a:lnTo>
                  <a:pt x="5965111" y="0"/>
                </a:lnTo>
                <a:lnTo>
                  <a:pt x="5965111" y="8060962"/>
                </a:lnTo>
                <a:lnTo>
                  <a:pt x="0" y="806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8A4AD-7846-E7A4-1429-00F1C8BC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21144BF-83A2-3321-2DB7-7FC09407E5E5}"/>
              </a:ext>
            </a:extLst>
          </p:cNvPr>
          <p:cNvGrpSpPr/>
          <p:nvPr/>
        </p:nvGrpSpPr>
        <p:grpSpPr>
          <a:xfrm>
            <a:off x="6088953" y="2210624"/>
            <a:ext cx="5410200" cy="1853895"/>
            <a:chOff x="5933236" y="7271239"/>
            <a:chExt cx="5410200" cy="185389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D1A7E1F-AC8B-E07D-D277-9E911B79015F}"/>
                </a:ext>
              </a:extLst>
            </p:cNvPr>
            <p:cNvSpPr/>
            <p:nvPr/>
          </p:nvSpPr>
          <p:spPr>
            <a:xfrm>
              <a:off x="5933236" y="7277100"/>
              <a:ext cx="5410200" cy="1848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203200" dir="2700000" algn="tl" rotWithShape="0">
                <a:srgbClr val="399D4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5572C14-0EC3-500D-F0B8-F6944EA0FD1A}"/>
                </a:ext>
              </a:extLst>
            </p:cNvPr>
            <p:cNvSpPr/>
            <p:nvPr/>
          </p:nvSpPr>
          <p:spPr>
            <a:xfrm>
              <a:off x="5933236" y="7271239"/>
              <a:ext cx="5410200" cy="1848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203200" dir="13500000" algn="br" rotWithShape="0">
                <a:schemeClr val="accent3">
                  <a:lumMod val="60000"/>
                  <a:lumOff val="40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1D8DA2F9-3B82-6622-CD87-ABD487FA3BF4}"/>
              </a:ext>
            </a:extLst>
          </p:cNvPr>
          <p:cNvSpPr txBox="1"/>
          <p:nvPr/>
        </p:nvSpPr>
        <p:spPr>
          <a:xfrm>
            <a:off x="6879148" y="2450771"/>
            <a:ext cx="3829809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b="1" dirty="0">
                <a:solidFill>
                  <a:srgbClr val="399D4E"/>
                </a:solidFill>
                <a:ea typeface="Source Han Sans KR Normal"/>
              </a:rPr>
              <a:t>목표</a:t>
            </a:r>
            <a:r>
              <a:rPr lang="en-US" altLang="ko-KR" sz="6000" b="1" dirty="0">
                <a:solidFill>
                  <a:srgbClr val="399D4E"/>
                </a:solidFill>
                <a:ea typeface="Source Han Sans KR Normal"/>
              </a:rPr>
              <a:t> </a:t>
            </a:r>
            <a:r>
              <a:rPr lang="ko-KR" altLang="en-US" sz="6000" b="1" dirty="0" err="1">
                <a:solidFill>
                  <a:srgbClr val="399D4E"/>
                </a:solidFill>
                <a:ea typeface="Source Han Sans KR Normal"/>
              </a:rPr>
              <a:t>대상층</a:t>
            </a:r>
            <a:endParaRPr lang="en-US" sz="6000" b="1" dirty="0">
              <a:solidFill>
                <a:srgbClr val="399D4E"/>
              </a:solidFill>
              <a:latin typeface="Source Han Sans KR Norm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DD69BE-2040-6AF7-B827-3B4A65CECC10}"/>
              </a:ext>
            </a:extLst>
          </p:cNvPr>
          <p:cNvGrpSpPr/>
          <p:nvPr/>
        </p:nvGrpSpPr>
        <p:grpSpPr>
          <a:xfrm>
            <a:off x="10352412" y="8278725"/>
            <a:ext cx="4566661" cy="1012174"/>
            <a:chOff x="5933236" y="7271239"/>
            <a:chExt cx="5410200" cy="185389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E74E959-21AD-B3EC-5E91-EB2A2108F135}"/>
                </a:ext>
              </a:extLst>
            </p:cNvPr>
            <p:cNvSpPr/>
            <p:nvPr/>
          </p:nvSpPr>
          <p:spPr>
            <a:xfrm>
              <a:off x="5933236" y="7277100"/>
              <a:ext cx="5410200" cy="1848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203200" dir="2700000" algn="tl" rotWithShape="0">
                <a:srgbClr val="399D4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11C225A-B44C-CB0B-DC3B-A1DE88D2F625}"/>
                </a:ext>
              </a:extLst>
            </p:cNvPr>
            <p:cNvSpPr/>
            <p:nvPr/>
          </p:nvSpPr>
          <p:spPr>
            <a:xfrm>
              <a:off x="5933236" y="7271239"/>
              <a:ext cx="5410200" cy="1848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203200" dir="13500000" algn="br" rotWithShape="0">
                <a:schemeClr val="accent3">
                  <a:lumMod val="60000"/>
                  <a:lumOff val="40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63919FE-8126-F10D-3A1F-FB1E3A77CD21}"/>
              </a:ext>
            </a:extLst>
          </p:cNvPr>
          <p:cNvGrpSpPr/>
          <p:nvPr/>
        </p:nvGrpSpPr>
        <p:grpSpPr>
          <a:xfrm>
            <a:off x="2982140" y="8235613"/>
            <a:ext cx="4566661" cy="1012174"/>
            <a:chOff x="5933236" y="7271239"/>
            <a:chExt cx="5410200" cy="185389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32671EE-5580-089A-9FFE-BEF1A8BFE8F8}"/>
                </a:ext>
              </a:extLst>
            </p:cNvPr>
            <p:cNvSpPr/>
            <p:nvPr/>
          </p:nvSpPr>
          <p:spPr>
            <a:xfrm>
              <a:off x="5933236" y="7277100"/>
              <a:ext cx="5410200" cy="1848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203200" dir="2700000" algn="tl" rotWithShape="0">
                <a:srgbClr val="399D4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AB49E7D-31E0-BC07-C7DB-BB33638B9567}"/>
                </a:ext>
              </a:extLst>
            </p:cNvPr>
            <p:cNvSpPr/>
            <p:nvPr/>
          </p:nvSpPr>
          <p:spPr>
            <a:xfrm>
              <a:off x="5933236" y="7271239"/>
              <a:ext cx="5410200" cy="1848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203200" dir="13500000" algn="br" rotWithShape="0">
                <a:schemeClr val="accent3">
                  <a:lumMod val="60000"/>
                  <a:lumOff val="40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9364C2EE-DB3F-2D8C-381B-CFF54B5BCE31}"/>
              </a:ext>
            </a:extLst>
          </p:cNvPr>
          <p:cNvSpPr txBox="1"/>
          <p:nvPr/>
        </p:nvSpPr>
        <p:spPr>
          <a:xfrm>
            <a:off x="3332019" y="8278725"/>
            <a:ext cx="3866904" cy="825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유튜브 </a:t>
            </a:r>
            <a:r>
              <a:rPr lang="ko-KR" altLang="en-US" sz="4000" dirty="0">
                <a:solidFill>
                  <a:srgbClr val="399D4E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크리에이터</a:t>
            </a:r>
            <a:endParaRPr lang="en-US" altLang="ko-KR" sz="4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115B21B-608D-67BC-CA3B-6D26832D4865}"/>
              </a:ext>
            </a:extLst>
          </p:cNvPr>
          <p:cNvSpPr txBox="1"/>
          <p:nvPr/>
        </p:nvSpPr>
        <p:spPr>
          <a:xfrm>
            <a:off x="10642588" y="8281925"/>
            <a:ext cx="4118960" cy="825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기업 </a:t>
            </a:r>
            <a:r>
              <a:rPr lang="ko-KR" altLang="en-US" sz="4000" dirty="0">
                <a:solidFill>
                  <a:srgbClr val="399D4E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마케팅 담당자</a:t>
            </a:r>
            <a:endParaRPr lang="en-US" altLang="ko-KR" sz="4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F663391-A2C6-983E-7C0B-3D19EA4C7385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89C10A6-3444-B7EC-F82E-28A4B9E8422D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2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58C4019-572A-0080-6319-737FB7E4162B}"/>
              </a:ext>
            </a:extLst>
          </p:cNvPr>
          <p:cNvSpPr txBox="1"/>
          <p:nvPr/>
        </p:nvSpPr>
        <p:spPr>
          <a:xfrm>
            <a:off x="2359986" y="448994"/>
            <a:ext cx="5847880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추진 배경 및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목적</a:t>
            </a:r>
            <a:endParaRPr lang="en-US" sz="6000" dirty="0">
              <a:solidFill>
                <a:srgbClr val="2A2A2A"/>
              </a:solidFill>
              <a:latin typeface="Source Han Sans KR Norm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6C39DA-5278-F155-941D-CC07EDAEC188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BAD675-9EE8-A24A-1DFD-278CE194EEE1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4897B2-EBD4-8123-BB8F-97CA7217C297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C43C5B-3156-0B33-81C8-96A05D89C6A2}"/>
                </a:ext>
              </a:extLst>
            </p:cNvPr>
            <p:cNvSpPr/>
            <p:nvPr/>
          </p:nvSpPr>
          <p:spPr>
            <a:xfrm>
              <a:off x="6079988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1AB00E3-74D8-D8A7-191D-67E4891B2FFC}"/>
                </a:ext>
              </a:extLst>
            </p:cNvPr>
            <p:cNvSpPr/>
            <p:nvPr/>
          </p:nvSpPr>
          <p:spPr>
            <a:xfrm>
              <a:off x="9121588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45B77AC-D9CE-771B-C7E8-D56FD1B1E84E}"/>
                </a:ext>
              </a:extLst>
            </p:cNvPr>
            <p:cNvSpPr/>
            <p:nvPr/>
          </p:nvSpPr>
          <p:spPr>
            <a:xfrm>
              <a:off x="12147560" y="0"/>
              <a:ext cx="3060387" cy="2666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0BDFF6F-3DD1-0314-3C03-3FFA4185BC4F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9E9C62E-0F2D-539C-BCBA-0D9071630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05" y="4299146"/>
            <a:ext cx="3537083" cy="35370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AB7755-443A-8A1E-48B9-EE7C69136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4299152"/>
            <a:ext cx="3537076" cy="35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9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78246" y="0"/>
            <a:ext cx="5109754" cy="10287000"/>
          </a:xfrm>
          <a:custGeom>
            <a:avLst/>
            <a:gdLst/>
            <a:ahLst/>
            <a:cxnLst/>
            <a:rect l="l" t="t" r="r" b="b"/>
            <a:pathLst>
              <a:path w="5109754" h="10287000">
                <a:moveTo>
                  <a:pt x="0" y="0"/>
                </a:moveTo>
                <a:lnTo>
                  <a:pt x="5109754" y="0"/>
                </a:lnTo>
                <a:lnTo>
                  <a:pt x="5109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951" r="-12895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ECEA07D-FF0F-5E1D-9B8C-3FA8D69728E4}"/>
              </a:ext>
            </a:extLst>
          </p:cNvPr>
          <p:cNvSpPr txBox="1"/>
          <p:nvPr/>
        </p:nvSpPr>
        <p:spPr>
          <a:xfrm>
            <a:off x="1525010" y="2113183"/>
            <a:ext cx="8152390" cy="2962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8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Part 3.</a:t>
            </a:r>
          </a:p>
          <a:p>
            <a:pPr>
              <a:lnSpc>
                <a:spcPts val="11999"/>
              </a:lnSpc>
            </a:pPr>
            <a:r>
              <a:rPr lang="ko-KR" altLang="en-US" sz="8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프로젝트 수행과정</a:t>
            </a:r>
            <a:endParaRPr lang="en-US" sz="8000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0A3B16-CE6D-D996-551A-697F5D29105A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FF1525F-451A-5899-EAB8-F2DFF2A71708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3B39A5-CFE9-A9F8-275E-349BC7741197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E92641-5D32-70F6-89CD-790C30278DB1}"/>
                </a:ext>
              </a:extLst>
            </p:cNvPr>
            <p:cNvSpPr/>
            <p:nvPr/>
          </p:nvSpPr>
          <p:spPr>
            <a:xfrm>
              <a:off x="605837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C9AFBF-D9FC-7622-937F-CFBE6BAD9784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29D93E-FAE5-F482-36A7-A3AC339B2DCB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10CDDFA-8859-FC60-6BA7-B5FC3EA8597F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3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63DCEE-0904-8C9F-6EE3-EDF081278D41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30A862-258E-0FAC-2C96-DDD3446F877A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3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35B7E33-5B9A-D286-8EB9-8F5EADE4F494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프로젝트 수행과정 </a:t>
            </a:r>
            <a:r>
              <a:rPr lang="en-US" altLang="ko-KR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 </a:t>
            </a:r>
            <a:r>
              <a:rPr lang="ko-KR" altLang="en-US" sz="6000" dirty="0">
                <a:solidFill>
                  <a:srgbClr val="399D4E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역할 분담</a:t>
            </a:r>
            <a:endParaRPr lang="en-US" sz="6000" dirty="0">
              <a:solidFill>
                <a:srgbClr val="2A2A2A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172FC1-6978-9C51-FC02-966046CDA218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CF53FF-6D0A-0AE6-B068-65F0A1725CCB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55FECD-3219-6E07-0E8C-CAAF8EC6C99A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731949-DCEB-2DA4-595D-0F7B8F0199E5}"/>
                </a:ext>
              </a:extLst>
            </p:cNvPr>
            <p:cNvSpPr/>
            <p:nvPr/>
          </p:nvSpPr>
          <p:spPr>
            <a:xfrm>
              <a:off x="605837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0E6E3CE-BCAC-F439-2FDF-26C637BCDC10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FCB9B-E753-4D05-10C8-D966BFF6FAF1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CD574E-618A-D312-5085-5B41EA03FC49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9A938E-90F0-4D95-6D67-4F102434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61" y="2675851"/>
            <a:ext cx="4888506" cy="64906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E73DEC-716F-622F-B636-D87D426C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849" y="2400300"/>
            <a:ext cx="4487116" cy="63322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9E687AB-B8DF-76A8-B6E8-4E404807F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114" y="2522693"/>
            <a:ext cx="4030388" cy="664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63DCEE-0904-8C9F-6EE3-EDF081278D41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30A862-258E-0FAC-2C96-DDD3446F877A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3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35B7E33-5B9A-D286-8EB9-8F5EADE4F494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프로젝트 수행과정 </a:t>
            </a:r>
            <a:r>
              <a:rPr lang="en-US" altLang="ko-KR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 </a:t>
            </a:r>
            <a:r>
              <a:rPr lang="ko-KR" altLang="en-US" sz="6000" dirty="0">
                <a:solidFill>
                  <a:srgbClr val="399D4E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사용 기술</a:t>
            </a:r>
            <a:endParaRPr lang="en-US" sz="6000" dirty="0">
              <a:solidFill>
                <a:srgbClr val="2A2A2A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172FC1-6978-9C51-FC02-966046CDA218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4CF53FF-6D0A-0AE6-B068-65F0A1725CCB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55FECD-3219-6E07-0E8C-CAAF8EC6C99A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731949-DCEB-2DA4-595D-0F7B8F0199E5}"/>
                </a:ext>
              </a:extLst>
            </p:cNvPr>
            <p:cNvSpPr/>
            <p:nvPr/>
          </p:nvSpPr>
          <p:spPr>
            <a:xfrm>
              <a:off x="605837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0E6E3CE-BCAC-F439-2FDF-26C637BCDC10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CFCB9B-E753-4D05-10C8-D966BFF6FAF1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3CD574E-618A-D312-5085-5B41EA03FC49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1358561-28AB-C041-5206-345DB8C63FBD}"/>
              </a:ext>
            </a:extLst>
          </p:cNvPr>
          <p:cNvSpPr txBox="1"/>
          <p:nvPr/>
        </p:nvSpPr>
        <p:spPr>
          <a:xfrm>
            <a:off x="2133599" y="2297202"/>
            <a:ext cx="7583475" cy="6192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fontAlgn="base" latinLnBrk="1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AI 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프로그래밍 </a:t>
            </a:r>
            <a:r>
              <a:rPr lang="en-US" altLang="ko-KR" sz="2000" kern="0" spc="0" dirty="0">
                <a:solidFill>
                  <a:schemeClr val="bg1">
                    <a:lumMod val="50000"/>
                  </a:schemeClr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(</a:t>
            </a:r>
            <a:r>
              <a:rPr lang="en-US" altLang="ko-KR" sz="2000" kern="0" spc="0" dirty="0" err="1">
                <a:solidFill>
                  <a:schemeClr val="bg1">
                    <a:lumMod val="50000"/>
                  </a:schemeClr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Jupyter</a:t>
            </a:r>
            <a:r>
              <a:rPr lang="en-US" altLang="ko-KR" sz="2000" kern="0" spc="0" dirty="0">
                <a:solidFill>
                  <a:schemeClr val="bg1">
                    <a:lumMod val="50000"/>
                  </a:schemeClr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Notebook)</a:t>
            </a:r>
            <a:endParaRPr lang="ko-KR" altLang="en-US" sz="2000" kern="0" spc="0" dirty="0">
              <a:solidFill>
                <a:schemeClr val="bg1">
                  <a:lumMod val="50000"/>
                </a:schemeClr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14400" lvl="1" indent="-457200" algn="just" fontAlgn="base" latinLnBrk="1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Python (</a:t>
            </a:r>
            <a:r>
              <a:rPr lang="en-US" altLang="ko-KR" sz="2200" kern="0" spc="0" dirty="0" err="1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Keras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en-US" altLang="ko-KR" sz="2200" kern="0" spc="0" dirty="0" err="1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Tensorflow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등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)</a:t>
            </a:r>
            <a:endParaRPr lang="ko-KR" altLang="en-US" sz="22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1371600" lvl="2" indent="-457200" algn="just" fontAlgn="base" latinLnBrk="1">
              <a:lnSpc>
                <a:spcPct val="160000"/>
              </a:lnSpc>
              <a:buFont typeface="Source Han Sans KR Normal Bold" panose="020B0600000101010101" charset="-127"/>
              <a:buChar char="→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개발환경 구축</a:t>
            </a:r>
            <a:r>
              <a:rPr lang="en-US" altLang="ko-KR" sz="2000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/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데이터 분석 및 시각화</a:t>
            </a:r>
            <a:r>
              <a:rPr lang="en-US" altLang="ko-KR" sz="2000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/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lvl="2" algn="just" fontAlgn="base" latinLnBrk="1">
              <a:lnSpc>
                <a:spcPct val="160000"/>
              </a:lnSpc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      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데이터 분류 및 전처리</a:t>
            </a:r>
            <a:r>
              <a:rPr lang="en-US" altLang="ko-KR" sz="2000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/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2000" kern="0" spc="0" dirty="0" err="1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머신러닝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및 딥러닝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/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자연어처리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lvl="2" algn="just" fontAlgn="base" latinLnBrk="1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457200" marR="0" lvl="0" indent="-4572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웹 서비스 </a:t>
            </a:r>
            <a:r>
              <a:rPr lang="en-US" altLang="ko-KR" sz="2000" kern="0" spc="0" dirty="0">
                <a:solidFill>
                  <a:schemeClr val="bg1">
                    <a:lumMod val="50000"/>
                  </a:schemeClr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(Eclipse)</a:t>
            </a:r>
            <a:endParaRPr lang="ko-KR" altLang="en-US" sz="2000" kern="0" spc="0" dirty="0">
              <a:solidFill>
                <a:schemeClr val="bg1">
                  <a:lumMod val="50000"/>
                </a:schemeClr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14400" lvl="1" indent="-457200" algn="just" fontAlgn="base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JSP (HTML5, CSS3, Java)</a:t>
            </a:r>
          </a:p>
          <a:p>
            <a:pPr marL="914400" lvl="1" indent="-457200" algn="just" fontAlgn="base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JavaScript</a:t>
            </a:r>
          </a:p>
          <a:p>
            <a:pPr marL="914400" lvl="1" indent="-457200" algn="just" fontAlgn="base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Tomcat</a:t>
            </a:r>
            <a:r>
              <a:rPr lang="en-US" altLang="ko-KR" sz="2200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Flask (Python)</a:t>
            </a:r>
          </a:p>
          <a:p>
            <a:pPr marL="914400" lvl="1" indent="-457200" algn="just" fontAlgn="base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ko-KR" altLang="en-US" sz="12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457200" marR="0" lvl="0" indent="-4572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DB</a:t>
            </a:r>
          </a:p>
          <a:p>
            <a:pPr marL="914400" lvl="1" indent="-457200" algn="just" fontAlgn="base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MySQ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L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EE64D9-A507-DBE0-6FF1-833A8E4C1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86"/>
          <a:stretch/>
        </p:blipFill>
        <p:spPr>
          <a:xfrm>
            <a:off x="10134600" y="2306283"/>
            <a:ext cx="2476500" cy="2286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6E39D5C-D1F7-DF22-9025-240CF478BD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231" y="2524075"/>
            <a:ext cx="1710583" cy="198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5B7D29B-4716-098B-A23C-FF4E64535B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073" y="3093788"/>
            <a:ext cx="5500741" cy="550074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F1DFA2-8AB8-C791-E538-E387F34D60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464" y="7239563"/>
            <a:ext cx="1814400" cy="162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7965A0-A4CD-7ACB-996C-CF530A4323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947" y="7125116"/>
            <a:ext cx="1980000" cy="198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65D6CA4-C776-E23A-22CA-05B4317FE9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389" y="7145712"/>
            <a:ext cx="1800000" cy="180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B4C4D6E-11C8-4C26-E323-A017DC3043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165" y="4854158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318650" y="2609788"/>
            <a:ext cx="11239500" cy="716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en-US" altLang="ko-KR" sz="2400" kern="0" spc="0" dirty="0">
                <a:solidFill>
                  <a:srgbClr val="0070C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YouTube Data API v3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를 통해 유튜브 영상 데이터 수집 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742950" lvl="1" indent="-285750" algn="just" fontAlgn="base" latinLnBrk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Ex</a:t>
            </a:r>
            <a:r>
              <a:rPr lang="en-US" altLang="ko-KR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)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제목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채널 </a:t>
            </a:r>
            <a:r>
              <a:rPr lang="en-US" altLang="ko-KR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ID, </a:t>
            </a:r>
            <a:r>
              <a:rPr lang="ko-KR" altLang="en-US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카테고리 </a:t>
            </a:r>
            <a:r>
              <a:rPr lang="en-US" altLang="ko-KR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ID,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썸네일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URL,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조회수</a:t>
            </a:r>
            <a:r>
              <a:rPr lang="en-US" altLang="ko-KR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등</a:t>
            </a:r>
            <a:endParaRPr lang="en-US" altLang="ko-KR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R="0" lvl="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171450" marR="0" lvl="0" indent="-1714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ko-KR" altLang="en-US" sz="7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342900" marR="0" lvl="0" indent="-34290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en-US" altLang="ko-KR" sz="2400" kern="0" spc="0" dirty="0">
                <a:solidFill>
                  <a:srgbClr val="0070C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Google Cloud Vision API</a:t>
            </a:r>
            <a:r>
              <a:rPr lang="ko-KR" altLang="en-US" sz="2400" kern="0" spc="0" dirty="0">
                <a:solidFill>
                  <a:srgbClr val="0070C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활용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800100" lvl="1" indent="-342900" algn="just" fontAlgn="base" latinLnBrk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OCR (Optical Character Recognition)</a:t>
            </a:r>
            <a:endParaRPr lang="en-US" altLang="ko-KR" kern="0" dirty="0">
              <a:solidFill>
                <a:srgbClr val="000000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1257300" lvl="2" indent="-342900" algn="just" fontAlgn="base" latinLnBrk="1">
              <a:lnSpc>
                <a:spcPct val="250000"/>
              </a:lnSpc>
              <a:buFont typeface="Source Han Sans KR Normal Bold" panose="020B0600000101010101" charset="-127"/>
              <a:buChar char="→"/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썸네일 텍스트 정보 추출</a:t>
            </a:r>
            <a:r>
              <a:rPr lang="en-US" altLang="ko-KR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</a:p>
          <a:p>
            <a:pPr marL="800100" lvl="1" indent="-342900" algn="just" fontAlgn="base" latinLnBrk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얼굴 인식</a:t>
            </a:r>
            <a:r>
              <a:rPr lang="en-US" altLang="ko-KR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</a:p>
          <a:p>
            <a:pPr marL="800100" lvl="1" indent="-342900" algn="just" fontAlgn="base" latinLnBrk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유해성 수치 분석</a:t>
            </a:r>
            <a:endParaRPr lang="en-US" altLang="ko-KR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1257300" lvl="2" indent="-342900" algn="just" fontAlgn="base" latinLnBrk="1">
              <a:lnSpc>
                <a:spcPct val="250000"/>
              </a:lnSpc>
              <a:buFont typeface="Source Han Sans KR Normal Bold" panose="020B0600000101010101" charset="-127"/>
              <a:buChar char="→"/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폭력성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선정성</a:t>
            </a:r>
          </a:p>
          <a:p>
            <a:pPr marL="800100" lvl="2" indent="-342900" algn="ctr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sz="2199" u="none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E4C3D80-C77B-93F1-B83E-D5D07D08D310}"/>
              </a:ext>
            </a:extLst>
          </p:cNvPr>
          <p:cNvGrpSpPr/>
          <p:nvPr/>
        </p:nvGrpSpPr>
        <p:grpSpPr>
          <a:xfrm>
            <a:off x="2120639" y="2195070"/>
            <a:ext cx="285138" cy="7219482"/>
            <a:chOff x="2120639" y="2195070"/>
            <a:chExt cx="285138" cy="7219482"/>
          </a:xfrm>
        </p:grpSpPr>
        <p:sp>
          <p:nvSpPr>
            <p:cNvPr id="2" name="AutoShape 2"/>
            <p:cNvSpPr/>
            <p:nvPr/>
          </p:nvSpPr>
          <p:spPr>
            <a:xfrm>
              <a:off x="2251649" y="2195070"/>
              <a:ext cx="0" cy="7219482"/>
            </a:xfrm>
            <a:prstGeom prst="line">
              <a:avLst/>
            </a:prstGeom>
            <a:ln w="9525" cap="rnd">
              <a:solidFill>
                <a:srgbClr val="2A2A2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2120639" y="3368897"/>
              <a:ext cx="285138" cy="272438"/>
              <a:chOff x="0" y="0"/>
              <a:chExt cx="6350000" cy="6350000"/>
            </a:xfrm>
            <a:solidFill>
              <a:srgbClr val="00B050"/>
            </a:solidFill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ko-KR" altLang="en-US">
                  <a:latin typeface="Source Han Sans KR Normal Bold" panose="020B0600000101010101" charset="-127"/>
                  <a:ea typeface="Source Han Sans KR Normal Bold" panose="020B0600000101010101" charset="-127"/>
                </a:endParaR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120639" y="7882789"/>
              <a:ext cx="285138" cy="272438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EFB2"/>
              </a:solidFill>
            </p:spPr>
            <p:txBody>
              <a:bodyPr/>
              <a:lstStyle/>
              <a:p>
                <a:endParaRPr lang="ko-KR" altLang="en-US">
                  <a:latin typeface="Source Han Sans KR Normal Bold" panose="020B0600000101010101" charset="-127"/>
                  <a:ea typeface="Source Han Sans KR Normal Bold" panose="020B0600000101010101" charset="-127"/>
                </a:endParaR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120639" y="5625843"/>
              <a:ext cx="285138" cy="272438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1EFB2"/>
              </a:solidFill>
            </p:spPr>
            <p:txBody>
              <a:bodyPr/>
              <a:lstStyle/>
              <a:p>
                <a:endParaRPr lang="ko-KR" altLang="en-US">
                  <a:latin typeface="Source Han Sans KR Normal Bold" panose="020B0600000101010101" charset="-127"/>
                  <a:ea typeface="Source Han Sans KR Normal Bold" panose="020B0600000101010101" charset="-127"/>
                </a:endParaRPr>
              </a:p>
            </p:txBody>
          </p:sp>
        </p:grp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879A354-931A-80D4-2A6C-E6CEEB76A289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F5011E6-D457-AB68-1445-2A7C33A19FB2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3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BF9BD965-AC8D-5E08-154F-876F99EDEFDB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프로젝트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수행과정</a:t>
            </a:r>
            <a:endParaRPr lang="en-US" sz="6000" dirty="0">
              <a:solidFill>
                <a:srgbClr val="2A2A2A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5053A0-3AE8-CC27-2595-3684679EF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492" t="18269" r="22010" b="37441"/>
          <a:stretch/>
        </p:blipFill>
        <p:spPr>
          <a:xfrm>
            <a:off x="12420600" y="6711760"/>
            <a:ext cx="1926132" cy="15371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EC932B-517D-F53F-633D-719A163673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7" t="8282" r="10975" b="81267"/>
          <a:stretch/>
        </p:blipFill>
        <p:spPr>
          <a:xfrm>
            <a:off x="13064554" y="3949220"/>
            <a:ext cx="2971797" cy="73863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E497E4-192B-ED33-F9F2-E67049643841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6298C40-8951-819D-B3B9-AC2BDE928B20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B382EE-9659-D6EC-6F70-E6CA819F4A8C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0B2A1E-2671-63B0-53BD-03013D92E76F}"/>
                </a:ext>
              </a:extLst>
            </p:cNvPr>
            <p:cNvSpPr/>
            <p:nvPr/>
          </p:nvSpPr>
          <p:spPr>
            <a:xfrm>
              <a:off x="605837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5CBF05-F3AC-6083-9AF6-AE1DDE575913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5F5A64-5688-B0D6-89A9-B442D097FF86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5D9631-707E-046C-B45F-4C130F184419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004B2E7-3C95-6330-1EDC-A3E95CDA6267}"/>
              </a:ext>
            </a:extLst>
          </p:cNvPr>
          <p:cNvGrpSpPr/>
          <p:nvPr/>
        </p:nvGrpSpPr>
        <p:grpSpPr>
          <a:xfrm>
            <a:off x="3019587" y="2879810"/>
            <a:ext cx="2481820" cy="5384810"/>
            <a:chOff x="3019587" y="2879810"/>
            <a:chExt cx="2481820" cy="5384810"/>
          </a:xfrm>
        </p:grpSpPr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855DA3B5-0DD6-F02C-B9B9-B4D777B307C6}"/>
                </a:ext>
              </a:extLst>
            </p:cNvPr>
            <p:cNvSpPr txBox="1"/>
            <p:nvPr/>
          </p:nvSpPr>
          <p:spPr>
            <a:xfrm>
              <a:off x="3041999" y="5157550"/>
              <a:ext cx="2459408" cy="131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  <a:spcBef>
                  <a:spcPct val="0"/>
                </a:spcBef>
              </a:pPr>
              <a:r>
                <a:rPr lang="en-US" altLang="ko-KR" sz="3200" kern="0" spc="0" dirty="0">
                  <a:solidFill>
                    <a:srgbClr val="00000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  <a:t>AI </a:t>
              </a:r>
              <a:r>
                <a:rPr lang="ko-KR" altLang="en-US" sz="3200" kern="0" spc="0" dirty="0">
                  <a:solidFill>
                    <a:srgbClr val="00000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  <a:t>모델링</a:t>
              </a:r>
              <a:endParaRPr lang="en-US" altLang="ko-KR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  <a:p>
              <a:pPr algn="ctr">
                <a:spcBef>
                  <a:spcPct val="0"/>
                </a:spcBef>
              </a:pPr>
              <a:r>
                <a:rPr lang="en-US" altLang="ko-KR" sz="2000" kern="0" spc="0" dirty="0">
                  <a:solidFill>
                    <a:srgbClr val="00000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  <a:t>&amp;</a:t>
              </a:r>
              <a:endParaRPr lang="en-US" altLang="ko-KR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  <a:p>
              <a:pPr algn="ctr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200" kern="0" spc="0" dirty="0">
                  <a:solidFill>
                    <a:srgbClr val="00000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  <a:t>훈련</a:t>
              </a:r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B46F38A-FE28-BE44-0B5B-866DE483269D}"/>
                </a:ext>
              </a:extLst>
            </p:cNvPr>
            <p:cNvSpPr txBox="1"/>
            <p:nvPr/>
          </p:nvSpPr>
          <p:spPr>
            <a:xfrm>
              <a:off x="3019587" y="7773395"/>
              <a:ext cx="2459408" cy="49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  <a:spcBef>
                  <a:spcPct val="0"/>
                </a:spcBef>
              </a:pPr>
              <a:r>
                <a:rPr lang="ko-KR" altLang="en-US" sz="3200" kern="0" spc="0" dirty="0">
                  <a:solidFill>
                    <a:srgbClr val="00000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  <a:t>웹플랫폼 개발</a:t>
              </a: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D1D66E1-43B3-F31B-94A6-B84C33D6506D}"/>
                </a:ext>
              </a:extLst>
            </p:cNvPr>
            <p:cNvSpPr txBox="1"/>
            <p:nvPr/>
          </p:nvSpPr>
          <p:spPr>
            <a:xfrm>
              <a:off x="3019587" y="2879810"/>
              <a:ext cx="2459408" cy="1261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ko-KR" altLang="en-US" sz="3200" kern="0" spc="0" dirty="0">
                  <a:solidFill>
                    <a:srgbClr val="00B05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  <a:t>데이터 수집 </a:t>
              </a:r>
              <a:r>
                <a:rPr lang="ko-KR" altLang="en-US" sz="2000" kern="0" spc="0" dirty="0">
                  <a:solidFill>
                    <a:srgbClr val="00B05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  <a:t>및</a:t>
              </a:r>
              <a:br>
                <a:rPr lang="en-US" altLang="ko-KR" sz="3200" kern="0" spc="0" dirty="0">
                  <a:solidFill>
                    <a:srgbClr val="00B05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</a:br>
              <a:r>
                <a:rPr lang="ko-KR" altLang="en-US" sz="3200" kern="0" spc="0" dirty="0">
                  <a:solidFill>
                    <a:srgbClr val="00B05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  <a:t>전처리</a:t>
              </a:r>
              <a:endParaRPr lang="en-US" altLang="ko-KR" sz="32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  <a:p>
              <a:pPr algn="ctr">
                <a:spcBef>
                  <a:spcPct val="0"/>
                </a:spcBef>
              </a:pPr>
              <a:r>
                <a:rPr lang="en-US" altLang="ko-KR" kern="0" spc="0" dirty="0">
                  <a:solidFill>
                    <a:srgbClr val="00B050"/>
                  </a:solidFill>
                  <a:effectLst/>
                  <a:latin typeface="Source Han Sans KR Normal Bold" panose="020B0600000101010101" charset="-127"/>
                  <a:ea typeface="Source Han Sans KR Normal Bold" panose="020B0600000101010101" charset="-127"/>
                </a:rPr>
                <a:t>(</a:t>
              </a:r>
              <a:r>
                <a:rPr lang="en-US" altLang="ko-KR" kern="0" dirty="0">
                  <a:solidFill>
                    <a:srgbClr val="00B050"/>
                  </a:solidFill>
                  <a:latin typeface="Source Han Sans KR Normal Bold" panose="020B0600000101010101" charset="-127"/>
                  <a:ea typeface="Source Han Sans KR Normal Bold" panose="020B0600000101010101" charset="-127"/>
                </a:rPr>
                <a:t>Preprocessing)</a:t>
              </a:r>
              <a:endParaRPr lang="ko-KR" altLang="en-US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7DC1496-0BD7-73E0-7786-1CEE912AF56F}"/>
              </a:ext>
            </a:extLst>
          </p:cNvPr>
          <p:cNvGrpSpPr/>
          <p:nvPr/>
        </p:nvGrpSpPr>
        <p:grpSpPr>
          <a:xfrm>
            <a:off x="5478995" y="2195070"/>
            <a:ext cx="579383" cy="7282839"/>
            <a:chOff x="5478995" y="2195070"/>
            <a:chExt cx="579383" cy="7282839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FEFC58E-1A8B-2855-4315-C4C190DE81C9}"/>
                </a:ext>
              </a:extLst>
            </p:cNvPr>
            <p:cNvCxnSpPr>
              <a:cxnSpLocks/>
            </p:cNvCxnSpPr>
            <p:nvPr/>
          </p:nvCxnSpPr>
          <p:spPr>
            <a:xfrm>
              <a:off x="6058378" y="2195070"/>
              <a:ext cx="0" cy="1119630"/>
            </a:xfrm>
            <a:prstGeom prst="line">
              <a:avLst/>
            </a:prstGeom>
            <a:ln w="19050">
              <a:solidFill>
                <a:srgbClr val="399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B3CDE91-0E50-6AE7-BB11-B06221DDBA03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V="1">
              <a:off x="5478995" y="3314700"/>
              <a:ext cx="579383" cy="196052"/>
            </a:xfrm>
            <a:prstGeom prst="line">
              <a:avLst/>
            </a:prstGeom>
            <a:ln w="19050">
              <a:solidFill>
                <a:srgbClr val="399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AA7FD79-5C4D-964E-12FC-B2A51B0B42B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5478995" y="3510752"/>
              <a:ext cx="579383" cy="184948"/>
            </a:xfrm>
            <a:prstGeom prst="line">
              <a:avLst/>
            </a:prstGeom>
            <a:ln w="19050">
              <a:solidFill>
                <a:srgbClr val="399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E43D850-F4EF-9BD6-3636-18A371D2C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2757" y="3695700"/>
              <a:ext cx="25621" cy="5782209"/>
            </a:xfrm>
            <a:prstGeom prst="line">
              <a:avLst/>
            </a:prstGeom>
            <a:ln w="19050">
              <a:solidFill>
                <a:srgbClr val="399D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05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51649" y="2195070"/>
            <a:ext cx="0" cy="7219482"/>
          </a:xfrm>
          <a:prstGeom prst="line">
            <a:avLst/>
          </a:prstGeom>
          <a:ln w="9525" cap="rnd">
            <a:solidFill>
              <a:srgbClr val="2A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20639" y="3368897"/>
            <a:ext cx="285138" cy="27243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1EFB2"/>
            </a:solidFill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20639" y="7882789"/>
            <a:ext cx="285138" cy="272438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1EFB2"/>
            </a:solidFill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20639" y="5625843"/>
            <a:ext cx="285138" cy="272438"/>
            <a:chOff x="0" y="0"/>
            <a:chExt cx="6350000" cy="6350000"/>
          </a:xfrm>
          <a:solidFill>
            <a:srgbClr val="00B050"/>
          </a:solidFill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879A354-931A-80D4-2A6C-E6CEEB76A289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F5011E6-D457-AB68-1445-2A7C33A19FB2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3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BF9BD965-AC8D-5E08-154F-876F99EDEFDB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프로젝트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수행과정</a:t>
            </a:r>
            <a:endParaRPr lang="en-US" sz="6000" dirty="0">
              <a:solidFill>
                <a:srgbClr val="2A2A2A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855DA3B5-0DD6-F02C-B9B9-B4D777B307C6}"/>
              </a:ext>
            </a:extLst>
          </p:cNvPr>
          <p:cNvSpPr txBox="1"/>
          <p:nvPr/>
        </p:nvSpPr>
        <p:spPr>
          <a:xfrm>
            <a:off x="3041999" y="5157550"/>
            <a:ext cx="2459408" cy="131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altLang="ko-KR" sz="32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AI </a:t>
            </a:r>
            <a:r>
              <a:rPr lang="ko-KR" altLang="en-US" sz="32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모델링</a:t>
            </a:r>
            <a:endParaRPr lang="en-US" altLang="ko-KR" sz="3200" kern="0" spc="0" dirty="0">
              <a:solidFill>
                <a:srgbClr val="00B05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spcBef>
                <a:spcPct val="0"/>
              </a:spcBef>
            </a:pPr>
            <a:r>
              <a:rPr lang="en-US" altLang="ko-KR" sz="20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&amp;</a:t>
            </a:r>
            <a:endParaRPr lang="en-US" altLang="ko-KR" sz="3200" kern="0" spc="0" dirty="0">
              <a:solidFill>
                <a:srgbClr val="00B05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ko-KR" altLang="en-US" sz="32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훈련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03AC70-5348-0A71-8A4A-DEF38F7EAA4E}"/>
              </a:ext>
            </a:extLst>
          </p:cNvPr>
          <p:cNvSpPr txBox="1"/>
          <p:nvPr/>
        </p:nvSpPr>
        <p:spPr>
          <a:xfrm>
            <a:off x="6246931" y="2422900"/>
            <a:ext cx="9450265" cy="732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자연어처리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(NLP</a:t>
            </a:r>
            <a:r>
              <a:rPr lang="en-US" altLang="ko-KR" sz="2400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en-US" altLang="ko-KR" sz="2400" kern="0" spc="0" dirty="0">
                <a:solidFill>
                  <a:schemeClr val="bg1">
                    <a:lumMod val="50000"/>
                  </a:schemeClr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Natural Language Processing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)</a:t>
            </a:r>
          </a:p>
          <a:p>
            <a:pPr marL="800100" lvl="1" indent="-342900" algn="just" fontAlgn="base" latinLnBrk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sz="2000" kern="0" spc="0" dirty="0">
                <a:solidFill>
                  <a:srgbClr val="0070C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LSTM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(Long Short-Term Memory)</a:t>
            </a:r>
            <a:endParaRPr lang="en-US" altLang="ko-KR" sz="2000" kern="0" dirty="0">
              <a:solidFill>
                <a:srgbClr val="00000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1257300" lvl="2" indent="-342900" algn="just" fontAlgn="base" latinLnBrk="1">
              <a:lnSpc>
                <a:spcPct val="150000"/>
              </a:lnSpc>
              <a:buFont typeface="Source Han Sans KR Normal Bold" panose="020B0600000101010101" charset="-127"/>
              <a:buChar char="→"/>
            </a:pP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제목과 썸네일 텍스트 처리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lvl="1" algn="just" fontAlgn="base" latinLnBrk="1">
              <a:lnSpc>
                <a:spcPct val="150000"/>
              </a:lnSpc>
            </a:pPr>
            <a:endParaRPr lang="en-US" altLang="ko-KR" sz="20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lvl="1" algn="just" fontAlgn="base" latinLnBrk="1">
              <a:lnSpc>
                <a:spcPct val="150000"/>
              </a:lnSpc>
            </a:pPr>
            <a:endParaRPr lang="ko-KR" altLang="en-US" sz="8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285750" marR="0" lvl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수치 특성 </a:t>
            </a:r>
            <a:r>
              <a:rPr lang="ko-KR" altLang="en-US" sz="2400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분석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800100" lvl="1" indent="-342900" algn="just" fontAlgn="base" latinLnBrk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sz="2000" kern="0" spc="0" dirty="0">
                <a:solidFill>
                  <a:srgbClr val="0070C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MLP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(Multi-Layer Perceptron)</a:t>
            </a:r>
          </a:p>
          <a:p>
            <a:pPr marL="1257300" lvl="2" indent="-342900" algn="just" fontAlgn="base" latinLnBrk="1">
              <a:lnSpc>
                <a:spcPct val="150000"/>
              </a:lnSpc>
              <a:buFont typeface="Source Han Sans KR Normal Bold" panose="020B0600000101010101" charset="-127"/>
              <a:buChar char="→"/>
            </a:pPr>
            <a:r>
              <a:rPr lang="ko-KR" altLang="en-US" sz="2000" kern="0" dirty="0">
                <a:solidFill>
                  <a:srgbClr val="00000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구독자 수</a:t>
            </a:r>
            <a:r>
              <a:rPr lang="en-US" altLang="ko-KR" sz="2000" kern="0" dirty="0">
                <a:solidFill>
                  <a:srgbClr val="00000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얼굴 유무</a:t>
            </a:r>
            <a:r>
              <a:rPr lang="en-US" altLang="ko-KR" sz="2000" kern="0" dirty="0">
                <a:solidFill>
                  <a:srgbClr val="00000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유해성 수치 등의 수치적 특성 처리</a:t>
            </a:r>
            <a:endParaRPr lang="en-US" altLang="ko-KR" sz="2000" kern="0" dirty="0">
              <a:solidFill>
                <a:srgbClr val="00000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lvl="1" algn="just" fontAlgn="base" latinLnBrk="1">
              <a:lnSpc>
                <a:spcPct val="150000"/>
              </a:lnSpc>
            </a:pPr>
            <a:endParaRPr lang="en-US" altLang="ko-KR" kern="0" spc="0" dirty="0">
              <a:solidFill>
                <a:srgbClr val="000000"/>
              </a:solidFill>
              <a:effectLst/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lvl="1" algn="just" fontAlgn="base" latinLnBrk="1">
              <a:lnSpc>
                <a:spcPct val="15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285750" marR="0" lvl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다중입력 다중출력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(Multi-Input Multi-Output)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모델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800100" lvl="1" indent="-342900" algn="just" fontAlgn="base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LSTM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과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MLP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를 연결하여 </a:t>
            </a:r>
            <a:r>
              <a:rPr lang="en-US" altLang="ko-KR" sz="2000" kern="0" spc="0" dirty="0">
                <a:solidFill>
                  <a:srgbClr val="0070C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MIMO </a:t>
            </a:r>
            <a:r>
              <a:rPr lang="ko-KR" altLang="en-US" sz="2000" kern="0" spc="0" dirty="0">
                <a:solidFill>
                  <a:srgbClr val="0070C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모델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생성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lvl="1" algn="just" fontAlgn="base" latinLnBrk="1">
              <a:lnSpc>
                <a:spcPct val="150000"/>
              </a:lnSpc>
            </a:pPr>
            <a:endParaRPr lang="en-US" altLang="ko-KR" sz="20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lvl="1" algn="just" fontAlgn="base" latinLnBrk="1">
              <a:lnSpc>
                <a:spcPct val="150000"/>
              </a:lnSpc>
            </a:pPr>
            <a:endParaRPr lang="ko-KR" altLang="en-US" sz="11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285750" marR="0" lvl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모델 </a:t>
            </a:r>
            <a:r>
              <a:rPr lang="ko-KR" altLang="en-US" sz="2400" kern="0" dirty="0">
                <a:solidFill>
                  <a:srgbClr val="0070C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학습</a:t>
            </a:r>
            <a:r>
              <a:rPr lang="ko-KR" altLang="en-US" sz="2400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 및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en-US" altLang="ko-KR" sz="2400" kern="0" spc="0" dirty="0">
                <a:solidFill>
                  <a:srgbClr val="0070C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Hyperparameter Tunning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을 통한 모델 성능 최적화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285750" marR="0" lvl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altLang="ko-KR" sz="24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6FF29C-77F3-F6FA-ADD4-0F12EF00A4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4566085" y="2387041"/>
            <a:ext cx="1708309" cy="1708309"/>
          </a:xfrm>
          <a:prstGeom prst="rect">
            <a:avLst/>
          </a:prstGeom>
        </p:spPr>
      </p:pic>
      <p:pic>
        <p:nvPicPr>
          <p:cNvPr id="3074" name="Picture 2" descr="머신러닝 알고리즘 앙상블(Ensemble)모형 .01">
            <a:extLst>
              <a:ext uri="{FF2B5EF4-FFF2-40B4-BE49-F238E27FC236}">
                <a16:creationId xmlns:a16="http://schemas.microsoft.com/office/drawing/2014/main" id="{6E211671-115D-2EDA-BC59-897B9597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392" y="4797842"/>
            <a:ext cx="2199547" cy="21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yperparameter Tuning. All Machine learning models contain… | by Khalid  Gharib | Medium">
            <a:extLst>
              <a:ext uri="{FF2B5EF4-FFF2-40B4-BE49-F238E27FC236}">
                <a16:creationId xmlns:a16="http://schemas.microsoft.com/office/drawing/2014/main" id="{13E31098-8339-DD4D-0324-39EB98DA3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1109" y="7699881"/>
            <a:ext cx="1630484" cy="163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07A69A0-4934-4133-E1E4-6D8BC6AE9792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E983BA1-FF85-EA35-2BFD-6D337260D7B4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591BC9-5E02-81A5-4268-B1D62C2BF7BC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72A50A-1377-0720-8CAB-04E8B74D5C66}"/>
                </a:ext>
              </a:extLst>
            </p:cNvPr>
            <p:cNvSpPr/>
            <p:nvPr/>
          </p:nvSpPr>
          <p:spPr>
            <a:xfrm>
              <a:off x="605837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391042F-3D35-5801-38F7-8722AD00BB22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BA2C985-8BB3-3B31-3B8A-FBC113AC31A6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32706C-09BC-2E67-3B32-9F396E7524D0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9">
            <a:extLst>
              <a:ext uri="{FF2B5EF4-FFF2-40B4-BE49-F238E27FC236}">
                <a16:creationId xmlns:a16="http://schemas.microsoft.com/office/drawing/2014/main" id="{4319AE7C-6FE3-3752-EC38-71E38F94ABDD}"/>
              </a:ext>
            </a:extLst>
          </p:cNvPr>
          <p:cNvSpPr txBox="1"/>
          <p:nvPr/>
        </p:nvSpPr>
        <p:spPr>
          <a:xfrm>
            <a:off x="3019587" y="7773395"/>
            <a:ext cx="2459408" cy="49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웹플랫폼 개발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F65A76CE-4DD9-C13F-4D7B-BDDAA6534110}"/>
              </a:ext>
            </a:extLst>
          </p:cNvPr>
          <p:cNvSpPr txBox="1"/>
          <p:nvPr/>
        </p:nvSpPr>
        <p:spPr>
          <a:xfrm>
            <a:off x="3019587" y="2879810"/>
            <a:ext cx="2459408" cy="12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데이터 수집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및</a:t>
            </a:r>
            <a:br>
              <a:rPr lang="en-US" altLang="ko-KR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</a:b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전처리</a:t>
            </a:r>
            <a:endParaRPr lang="en-US" altLang="ko-KR" sz="32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spcBef>
                <a:spcPct val="0"/>
              </a:spcBef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(</a:t>
            </a:r>
            <a:r>
              <a:rPr lang="en-US" altLang="ko-KR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Preprocessing)</a:t>
            </a:r>
            <a:endParaRPr lang="ko-KR" altLang="en-US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cxnSp>
        <p:nvCxnSpPr>
          <p:cNvPr id="3079" name="직선 연결선 3078">
            <a:extLst>
              <a:ext uri="{FF2B5EF4-FFF2-40B4-BE49-F238E27FC236}">
                <a16:creationId xmlns:a16="http://schemas.microsoft.com/office/drawing/2014/main" id="{B5B74AFB-D255-5DDD-05A8-530CA0B1519B}"/>
              </a:ext>
            </a:extLst>
          </p:cNvPr>
          <p:cNvCxnSpPr>
            <a:cxnSpLocks/>
          </p:cNvCxnSpPr>
          <p:nvPr/>
        </p:nvCxnSpPr>
        <p:spPr>
          <a:xfrm>
            <a:off x="6058378" y="2195070"/>
            <a:ext cx="0" cy="3430773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직선 연결선 3079">
            <a:extLst>
              <a:ext uri="{FF2B5EF4-FFF2-40B4-BE49-F238E27FC236}">
                <a16:creationId xmlns:a16="http://schemas.microsoft.com/office/drawing/2014/main" id="{2E0E89BF-B612-CD6D-ACE5-C614CC6F8E6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5501407" y="5625843"/>
            <a:ext cx="555551" cy="187688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직선 연결선 3080">
            <a:extLst>
              <a:ext uri="{FF2B5EF4-FFF2-40B4-BE49-F238E27FC236}">
                <a16:creationId xmlns:a16="http://schemas.microsoft.com/office/drawing/2014/main" id="{4F52F611-C90F-E549-233F-D4D9E3BB4EFD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501407" y="5813531"/>
            <a:ext cx="555551" cy="213638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직선 연결선 3081">
            <a:extLst>
              <a:ext uri="{FF2B5EF4-FFF2-40B4-BE49-F238E27FC236}">
                <a16:creationId xmlns:a16="http://schemas.microsoft.com/office/drawing/2014/main" id="{2D7D6DC2-6E65-FDE6-F7C0-AADDBF20C4C3}"/>
              </a:ext>
            </a:extLst>
          </p:cNvPr>
          <p:cNvCxnSpPr>
            <a:cxnSpLocks/>
          </p:cNvCxnSpPr>
          <p:nvPr/>
        </p:nvCxnSpPr>
        <p:spPr>
          <a:xfrm flipH="1">
            <a:off x="6032757" y="6027169"/>
            <a:ext cx="24201" cy="3450740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40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AD166FE-D955-F621-6718-E1E452B358F4}"/>
              </a:ext>
            </a:extLst>
          </p:cNvPr>
          <p:cNvGrpSpPr/>
          <p:nvPr/>
        </p:nvGrpSpPr>
        <p:grpSpPr>
          <a:xfrm>
            <a:off x="7187000" y="2195069"/>
            <a:ext cx="9629000" cy="7219482"/>
            <a:chOff x="5933236" y="7271239"/>
            <a:chExt cx="5410200" cy="185389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697FFC4-4FE3-0321-0F0F-ECEA2D824FC3}"/>
                </a:ext>
              </a:extLst>
            </p:cNvPr>
            <p:cNvSpPr/>
            <p:nvPr/>
          </p:nvSpPr>
          <p:spPr>
            <a:xfrm>
              <a:off x="5933236" y="7277100"/>
              <a:ext cx="5410200" cy="1848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203200" dir="2700000" algn="tl" rotWithShape="0">
                <a:srgbClr val="399D4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B8EA645-E94A-C357-AED7-4784D71E64AE}"/>
                </a:ext>
              </a:extLst>
            </p:cNvPr>
            <p:cNvSpPr/>
            <p:nvPr/>
          </p:nvSpPr>
          <p:spPr>
            <a:xfrm>
              <a:off x="5933236" y="7271239"/>
              <a:ext cx="5410200" cy="1848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203200" dir="13500000" algn="br" rotWithShape="0">
                <a:schemeClr val="accent3">
                  <a:lumMod val="60000"/>
                  <a:lumOff val="40000"/>
                  <a:alpha val="7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AutoShape 2"/>
          <p:cNvSpPr/>
          <p:nvPr/>
        </p:nvSpPr>
        <p:spPr>
          <a:xfrm>
            <a:off x="2251649" y="2195070"/>
            <a:ext cx="0" cy="7219482"/>
          </a:xfrm>
          <a:prstGeom prst="line">
            <a:avLst/>
          </a:prstGeom>
          <a:ln w="9525" cap="rnd">
            <a:solidFill>
              <a:srgbClr val="2A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20639" y="3368897"/>
            <a:ext cx="285138" cy="27243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1EFB2"/>
            </a:solidFill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20639" y="7882789"/>
            <a:ext cx="285138" cy="272438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1EFB2"/>
            </a:solidFill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20639" y="5625843"/>
            <a:ext cx="285138" cy="272438"/>
            <a:chOff x="0" y="0"/>
            <a:chExt cx="6350000" cy="6350000"/>
          </a:xfrm>
          <a:solidFill>
            <a:srgbClr val="00B050"/>
          </a:solidFill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879A354-931A-80D4-2A6C-E6CEEB76A289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F5011E6-D457-AB68-1445-2A7C33A19FB2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3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BF9BD965-AC8D-5E08-154F-876F99EDEFDB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프로젝트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수행과정</a:t>
            </a:r>
            <a:endParaRPr lang="en-US" sz="6000" dirty="0">
              <a:solidFill>
                <a:srgbClr val="2A2A2A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855DA3B5-0DD6-F02C-B9B9-B4D777B307C6}"/>
              </a:ext>
            </a:extLst>
          </p:cNvPr>
          <p:cNvSpPr txBox="1"/>
          <p:nvPr/>
        </p:nvSpPr>
        <p:spPr>
          <a:xfrm>
            <a:off x="3041999" y="5157550"/>
            <a:ext cx="2459408" cy="131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altLang="ko-KR" sz="32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AI </a:t>
            </a:r>
            <a:r>
              <a:rPr lang="ko-KR" altLang="en-US" sz="32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모델링</a:t>
            </a:r>
            <a:endParaRPr lang="en-US" altLang="ko-KR" sz="3200" kern="0" spc="0" dirty="0">
              <a:solidFill>
                <a:srgbClr val="00B05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spcBef>
                <a:spcPct val="0"/>
              </a:spcBef>
            </a:pPr>
            <a:r>
              <a:rPr lang="en-US" altLang="ko-KR" sz="20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&amp;</a:t>
            </a:r>
            <a:endParaRPr lang="en-US" altLang="ko-KR" sz="3200" kern="0" spc="0" dirty="0">
              <a:solidFill>
                <a:srgbClr val="00B05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ko-KR" altLang="en-US" sz="32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훈련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7A69A0-4934-4133-E1E4-6D8BC6AE9792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E983BA1-FF85-EA35-2BFD-6D337260D7B4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591BC9-5E02-81A5-4268-B1D62C2BF7BC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72A50A-1377-0720-8CAB-04E8B74D5C66}"/>
                </a:ext>
              </a:extLst>
            </p:cNvPr>
            <p:cNvSpPr/>
            <p:nvPr/>
          </p:nvSpPr>
          <p:spPr>
            <a:xfrm>
              <a:off x="605837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391042F-3D35-5801-38F7-8722AD00BB22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BA2C985-8BB3-3B31-3B8A-FBC113AC31A6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C32706C-09BC-2E67-3B32-9F396E7524D0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9">
            <a:extLst>
              <a:ext uri="{FF2B5EF4-FFF2-40B4-BE49-F238E27FC236}">
                <a16:creationId xmlns:a16="http://schemas.microsoft.com/office/drawing/2014/main" id="{4319AE7C-6FE3-3752-EC38-71E38F94ABDD}"/>
              </a:ext>
            </a:extLst>
          </p:cNvPr>
          <p:cNvSpPr txBox="1"/>
          <p:nvPr/>
        </p:nvSpPr>
        <p:spPr>
          <a:xfrm>
            <a:off x="3019587" y="7773395"/>
            <a:ext cx="2459408" cy="49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웹플랫폼 개발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F65A76CE-4DD9-C13F-4D7B-BDDAA6534110}"/>
              </a:ext>
            </a:extLst>
          </p:cNvPr>
          <p:cNvSpPr txBox="1"/>
          <p:nvPr/>
        </p:nvSpPr>
        <p:spPr>
          <a:xfrm>
            <a:off x="3019587" y="2879810"/>
            <a:ext cx="2459408" cy="12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데이터 수집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및</a:t>
            </a:r>
            <a:br>
              <a:rPr lang="en-US" altLang="ko-KR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</a:b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전처리</a:t>
            </a:r>
            <a:endParaRPr lang="en-US" altLang="ko-KR" sz="32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spcBef>
                <a:spcPct val="0"/>
              </a:spcBef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(</a:t>
            </a:r>
            <a:r>
              <a:rPr lang="en-US" altLang="ko-KR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Preprocessing)</a:t>
            </a:r>
            <a:endParaRPr lang="ko-KR" altLang="en-US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cxnSp>
        <p:nvCxnSpPr>
          <p:cNvPr id="3079" name="직선 연결선 3078">
            <a:extLst>
              <a:ext uri="{FF2B5EF4-FFF2-40B4-BE49-F238E27FC236}">
                <a16:creationId xmlns:a16="http://schemas.microsoft.com/office/drawing/2014/main" id="{B5B74AFB-D255-5DDD-05A8-530CA0B1519B}"/>
              </a:ext>
            </a:extLst>
          </p:cNvPr>
          <p:cNvCxnSpPr>
            <a:cxnSpLocks/>
          </p:cNvCxnSpPr>
          <p:nvPr/>
        </p:nvCxnSpPr>
        <p:spPr>
          <a:xfrm>
            <a:off x="6058378" y="2195070"/>
            <a:ext cx="0" cy="3430773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직선 연결선 3079">
            <a:extLst>
              <a:ext uri="{FF2B5EF4-FFF2-40B4-BE49-F238E27FC236}">
                <a16:creationId xmlns:a16="http://schemas.microsoft.com/office/drawing/2014/main" id="{2E0E89BF-B612-CD6D-ACE5-C614CC6F8E6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5501407" y="5625843"/>
            <a:ext cx="555551" cy="187688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직선 연결선 3080">
            <a:extLst>
              <a:ext uri="{FF2B5EF4-FFF2-40B4-BE49-F238E27FC236}">
                <a16:creationId xmlns:a16="http://schemas.microsoft.com/office/drawing/2014/main" id="{4F52F611-C90F-E549-233F-D4D9E3BB4EFD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501407" y="5813531"/>
            <a:ext cx="555551" cy="213638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직선 연결선 3081">
            <a:extLst>
              <a:ext uri="{FF2B5EF4-FFF2-40B4-BE49-F238E27FC236}">
                <a16:creationId xmlns:a16="http://schemas.microsoft.com/office/drawing/2014/main" id="{2D7D6DC2-6E65-FDE6-F7C0-AADDBF20C4C3}"/>
              </a:ext>
            </a:extLst>
          </p:cNvPr>
          <p:cNvCxnSpPr>
            <a:cxnSpLocks/>
          </p:cNvCxnSpPr>
          <p:nvPr/>
        </p:nvCxnSpPr>
        <p:spPr>
          <a:xfrm flipH="1">
            <a:off x="6032757" y="6027169"/>
            <a:ext cx="24201" cy="3450740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>
            <a:extLst>
              <a:ext uri="{FF2B5EF4-FFF2-40B4-BE49-F238E27FC236}">
                <a16:creationId xmlns:a16="http://schemas.microsoft.com/office/drawing/2014/main" id="{E56C1DAA-60FE-9406-32A6-D3AFEBA68085}"/>
              </a:ext>
            </a:extLst>
          </p:cNvPr>
          <p:cNvSpPr txBox="1"/>
          <p:nvPr/>
        </p:nvSpPr>
        <p:spPr>
          <a:xfrm>
            <a:off x="7693557" y="2738705"/>
            <a:ext cx="5486400" cy="57695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제목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제목 글자수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썸네일 속 텍스트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썸네일 속 텍스트 글자수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썸네일 속 텍스트 총 면적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썸네일 속 텍스트 폰트 크기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E7395-6301-718A-8063-2AF6F0338A16}"/>
              </a:ext>
            </a:extLst>
          </p:cNvPr>
          <p:cNvSpPr txBox="1"/>
          <p:nvPr/>
        </p:nvSpPr>
        <p:spPr>
          <a:xfrm>
            <a:off x="12897202" y="2715881"/>
            <a:ext cx="3048000" cy="389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 startAt="7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구독자수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 startAt="7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얼굴 유무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 startAt="7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폭력성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971550" lvl="1" indent="-514350">
              <a:lnSpc>
                <a:spcPct val="200000"/>
              </a:lnSpc>
              <a:buClr>
                <a:srgbClr val="399D4E"/>
              </a:buClr>
              <a:buFont typeface="+mj-ea"/>
              <a:buAutoNum type="circleNumDbPlain" startAt="7"/>
            </a:pPr>
            <a:r>
              <a:rPr lang="ko-KR" altLang="en-US" sz="32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선정성</a:t>
            </a:r>
            <a:endParaRPr lang="en-US" altLang="ko-KR" sz="32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22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51649" y="2195070"/>
            <a:ext cx="0" cy="7219482"/>
          </a:xfrm>
          <a:prstGeom prst="line">
            <a:avLst/>
          </a:prstGeom>
          <a:ln w="9525" cap="rnd">
            <a:solidFill>
              <a:srgbClr val="2A2A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20639" y="3368897"/>
            <a:ext cx="285138" cy="27243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1EFB2"/>
            </a:solidFill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19587" y="2879810"/>
            <a:ext cx="2459408" cy="12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데이터 수집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및</a:t>
            </a:r>
            <a:br>
              <a:rPr lang="en-US" altLang="ko-KR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</a:b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전처리</a:t>
            </a:r>
            <a:endParaRPr lang="en-US" altLang="ko-KR" sz="32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spcBef>
                <a:spcPct val="0"/>
              </a:spcBef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(</a:t>
            </a:r>
            <a:r>
              <a:rPr lang="en-US" altLang="ko-KR" kern="0" dirty="0">
                <a:solidFill>
                  <a:srgbClr val="00000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Preprocessing)</a:t>
            </a:r>
            <a:endParaRPr lang="ko-KR" altLang="en-US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120639" y="7882789"/>
            <a:ext cx="285138" cy="272438"/>
            <a:chOff x="0" y="0"/>
            <a:chExt cx="6350000" cy="6350000"/>
          </a:xfrm>
          <a:solidFill>
            <a:srgbClr val="00B050"/>
          </a:solidFill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20639" y="5625843"/>
            <a:ext cx="285138" cy="272438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1EFB2"/>
            </a:solidFill>
          </p:spPr>
          <p:txBody>
            <a:bodyPr/>
            <a:lstStyle/>
            <a:p>
              <a:endParaRPr lang="ko-KR" altLang="en-US">
                <a:latin typeface="Source Han Sans KR Normal Bold" panose="020B0600000101010101" charset="-127"/>
                <a:ea typeface="Source Han Sans KR Normal Bold" panose="020B0600000101010101" charset="-127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879A354-931A-80D4-2A6C-E6CEEB76A289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F5011E6-D457-AB68-1445-2A7C33A19FB2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3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BF9BD965-AC8D-5E08-154F-876F99EDEFDB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프로젝트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수행과정</a:t>
            </a:r>
            <a:endParaRPr lang="en-US" sz="6000" dirty="0">
              <a:solidFill>
                <a:srgbClr val="2A2A2A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30ED621-5B03-18F2-B408-B28B4A783ACB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778402-B973-6355-1EC8-584A32BD5CFB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043C74C-81FC-F223-5FC7-393035D35A83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4DDFB05-110D-9A3C-EB2E-FED633B7D1AE}"/>
                </a:ext>
              </a:extLst>
            </p:cNvPr>
            <p:cNvSpPr/>
            <p:nvPr/>
          </p:nvSpPr>
          <p:spPr>
            <a:xfrm>
              <a:off x="605837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BF51168-B8B3-C4F9-E488-CBA4219143A6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3F4176F-44FE-05BA-F3F8-CF369CBA367F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78FAC5-FB2D-948C-25A4-812E4FA04541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9">
            <a:extLst>
              <a:ext uri="{FF2B5EF4-FFF2-40B4-BE49-F238E27FC236}">
                <a16:creationId xmlns:a16="http://schemas.microsoft.com/office/drawing/2014/main" id="{855DA3B5-0DD6-F02C-B9B9-B4D777B307C6}"/>
              </a:ext>
            </a:extLst>
          </p:cNvPr>
          <p:cNvSpPr txBox="1"/>
          <p:nvPr/>
        </p:nvSpPr>
        <p:spPr>
          <a:xfrm>
            <a:off x="3041999" y="5157550"/>
            <a:ext cx="2459408" cy="131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AI </a:t>
            </a: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모델링</a:t>
            </a:r>
            <a:endParaRPr lang="en-US" altLang="ko-KR" sz="32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spcBef>
                <a:spcPct val="0"/>
              </a:spcBef>
            </a:pP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&amp;</a:t>
            </a:r>
            <a:endParaRPr lang="en-US" altLang="ko-KR" sz="3200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훈련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DA1B1F-5D2B-EA40-62F6-176D40E4DB73}"/>
              </a:ext>
            </a:extLst>
          </p:cNvPr>
          <p:cNvSpPr txBox="1"/>
          <p:nvPr/>
        </p:nvSpPr>
        <p:spPr>
          <a:xfrm>
            <a:off x="6181966" y="2763082"/>
            <a:ext cx="8296034" cy="6292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400" kern="0" dirty="0">
                <a:solidFill>
                  <a:srgbClr val="00000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 구글 계정으로 </a:t>
            </a:r>
            <a:r>
              <a:rPr lang="ko-KR" altLang="en-US" sz="2400" kern="0" dirty="0">
                <a:solidFill>
                  <a:srgbClr val="0070C0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사용자 로그인</a:t>
            </a:r>
            <a:endParaRPr lang="en-US" altLang="ko-KR" sz="2400" dirty="0">
              <a:solidFill>
                <a:srgbClr val="0070C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800100" lvl="1" indent="-342900" fontAlgn="base" latinLnBrk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Source Han Sans KR Normal" panose="020B0600000101010101" charset="-127"/>
                <a:ea typeface="Source Han Sans KR Normal" panose="020B0600000101010101" charset="-127"/>
              </a:rPr>
              <a:t>Google Cloud Identity Platform</a:t>
            </a:r>
            <a:endParaRPr lang="ko-KR" altLang="en-US" sz="2400" kern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r>
              <a:rPr lang="ko-KR" altLang="en-US" sz="2400" dirty="0">
                <a:solidFill>
                  <a:srgbClr val="0070C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생성형 </a:t>
            </a:r>
            <a:r>
              <a:rPr lang="en-US" altLang="ko-KR" sz="2400" dirty="0">
                <a:solidFill>
                  <a:srgbClr val="0070C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AI</a:t>
            </a:r>
            <a:r>
              <a:rPr lang="ko-KR" altLang="en-US" sz="2400" dirty="0">
                <a:latin typeface="Source Han Sans KR Normal" panose="020B0600000101010101" charset="-127"/>
                <a:ea typeface="Source Han Sans KR Normal" panose="020B0600000101010101" charset="-127"/>
              </a:rPr>
              <a:t>의 제목 추천</a:t>
            </a:r>
            <a:endParaRPr lang="en-US" altLang="ko-KR" sz="2400" dirty="0"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800100" lvl="1" indent="-34290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70C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ChatGPT</a:t>
            </a:r>
            <a:r>
              <a:rPr lang="ko-KR" altLang="en-US" sz="1800" dirty="0">
                <a:latin typeface="Source Han Sans KR Normal" panose="020B0600000101010101" charset="-127"/>
                <a:ea typeface="Source Han Sans KR Normal" panose="020B0600000101010101" charset="-127"/>
              </a:rPr>
              <a:t>가  사용자의 </a:t>
            </a:r>
            <a:r>
              <a:rPr lang="ko-KR" altLang="en-US" sz="1800" dirty="0" err="1">
                <a:latin typeface="Source Han Sans KR Normal" panose="020B0600000101010101" charset="-127"/>
                <a:ea typeface="Source Han Sans KR Normal" panose="020B0600000101010101" charset="-127"/>
              </a:rPr>
              <a:t>입력값으로</a:t>
            </a:r>
            <a:r>
              <a:rPr lang="ko-KR" altLang="en-US" sz="1800" dirty="0">
                <a:latin typeface="Source Han Sans KR Normal" panose="020B0600000101010101" charset="-127"/>
                <a:ea typeface="Source Han Sans KR Normal" panose="020B0600000101010101" charset="-127"/>
              </a:rPr>
              <a:t> 유튜브 영상 제목 추천</a:t>
            </a:r>
            <a:endParaRPr lang="en-US" altLang="ko-KR" dirty="0"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Source Han Sans KR Normal" panose="020B0600000101010101" charset="-127"/>
                <a:ea typeface="Source Han Sans KR Normal" panose="020B0600000101010101" charset="-127"/>
              </a:rPr>
              <a:t> 데이터 통계 </a:t>
            </a:r>
            <a:r>
              <a:rPr lang="ko-KR" altLang="en-US" sz="2400" dirty="0">
                <a:solidFill>
                  <a:srgbClr val="0070C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시각화</a:t>
            </a:r>
            <a:endParaRPr lang="en-US" altLang="ko-KR" sz="2400" dirty="0">
              <a:solidFill>
                <a:srgbClr val="0070C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Source Han Sans KR Normal" panose="020B0600000101010101" charset="-127"/>
                <a:ea typeface="Source Han Sans KR Normal" panose="020B0600000101010101" charset="-127"/>
              </a:rPr>
              <a:t>Chart.js</a:t>
            </a:r>
          </a:p>
          <a:p>
            <a:pPr marL="1257300" lvl="2" indent="-342900">
              <a:lnSpc>
                <a:spcPct val="200000"/>
              </a:lnSpc>
              <a:buFont typeface="Source Han Sans KR Normal" panose="020B0600000101010101" charset="-127"/>
              <a:buChar char="→"/>
            </a:pPr>
            <a:r>
              <a:rPr lang="ko-KR" altLang="en-US" dirty="0">
                <a:latin typeface="Source Han Sans KR Normal" panose="020B0600000101010101" charset="-127"/>
                <a:ea typeface="Source Han Sans KR Normal" panose="020B0600000101010101" charset="-127"/>
              </a:rPr>
              <a:t>변수 </a:t>
            </a:r>
            <a:r>
              <a:rPr lang="en-US" altLang="ko-KR" dirty="0">
                <a:latin typeface="Source Han Sans KR Normal" panose="020B0600000101010101" charset="-127"/>
                <a:ea typeface="Source Han Sans KR Normal" panose="020B0600000101010101" charset="-127"/>
              </a:rPr>
              <a:t>&amp; </a:t>
            </a:r>
            <a:r>
              <a:rPr lang="ko-KR" altLang="en-US" dirty="0">
                <a:latin typeface="Source Han Sans KR Normal" panose="020B0600000101010101" charset="-127"/>
                <a:ea typeface="Source Han Sans KR Normal" panose="020B0600000101010101" charset="-127"/>
              </a:rPr>
              <a:t>카테고리별 조회수 추이 데이터 시각화</a:t>
            </a:r>
            <a:endParaRPr lang="en-US" altLang="ko-KR" sz="2400" dirty="0"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r>
              <a:rPr lang="ko-KR" altLang="en-US" sz="2400" dirty="0">
                <a:solidFill>
                  <a:srgbClr val="0070C0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키워드</a:t>
            </a:r>
            <a:r>
              <a:rPr lang="ko-KR" altLang="en-US" sz="2400" dirty="0">
                <a:latin typeface="Source Han Sans KR Normal" panose="020B0600000101010101" charset="-127"/>
                <a:ea typeface="Source Han Sans KR Normal" panose="020B0600000101010101" charset="-127"/>
              </a:rPr>
              <a:t> 랭킹</a:t>
            </a:r>
            <a:endParaRPr lang="en-US" altLang="ko-KR" sz="2400" dirty="0"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모델 학습 데이터셋 활용</a:t>
            </a:r>
            <a:endParaRPr lang="en-US" altLang="ko-KR" kern="0" spc="0" dirty="0">
              <a:solidFill>
                <a:srgbClr val="000000"/>
              </a:solidFill>
              <a:effectLst/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카테고리별 키워드 빈도수 랭킹 제시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C76E12-70E8-8812-3180-AF705AACD7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0" y="5536063"/>
            <a:ext cx="1866898" cy="18668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A90A43-D547-7C6D-A5F4-F61425E2AE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160" y="2579526"/>
            <a:ext cx="1417343" cy="1451359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85C9971F-F0F8-F945-754C-545BEE7A0B5A}"/>
              </a:ext>
            </a:extLst>
          </p:cNvPr>
          <p:cNvSpPr txBox="1"/>
          <p:nvPr/>
        </p:nvSpPr>
        <p:spPr>
          <a:xfrm>
            <a:off x="3019587" y="7773395"/>
            <a:ext cx="2459408" cy="49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ko-KR" altLang="en-US" sz="3200" kern="0" spc="0" dirty="0">
                <a:solidFill>
                  <a:srgbClr val="00B050"/>
                </a:solidFill>
                <a:effectLst/>
                <a:latin typeface="Source Han Sans KR Normal Bold" panose="020B0600000101010101" charset="-127"/>
                <a:ea typeface="Source Han Sans KR Normal Bold" panose="020B0600000101010101" charset="-127"/>
              </a:rPr>
              <a:t>웹플랫폼 개발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6F689F-539D-20A5-3968-8F0153E81494}"/>
              </a:ext>
            </a:extLst>
          </p:cNvPr>
          <p:cNvCxnSpPr>
            <a:cxnSpLocks/>
          </p:cNvCxnSpPr>
          <p:nvPr/>
        </p:nvCxnSpPr>
        <p:spPr>
          <a:xfrm>
            <a:off x="6039226" y="2195070"/>
            <a:ext cx="0" cy="5636352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A60D52A-C78C-6DAF-021F-E3FA2521CC04}"/>
              </a:ext>
            </a:extLst>
          </p:cNvPr>
          <p:cNvCxnSpPr>
            <a:cxnSpLocks/>
          </p:cNvCxnSpPr>
          <p:nvPr/>
        </p:nvCxnSpPr>
        <p:spPr>
          <a:xfrm flipV="1">
            <a:off x="5476847" y="7831422"/>
            <a:ext cx="555551" cy="187688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5F4D58D-5292-49F4-6149-12668E8EE4F6}"/>
              </a:ext>
            </a:extLst>
          </p:cNvPr>
          <p:cNvCxnSpPr>
            <a:cxnSpLocks/>
          </p:cNvCxnSpPr>
          <p:nvPr/>
        </p:nvCxnSpPr>
        <p:spPr>
          <a:xfrm>
            <a:off x="5476847" y="8019110"/>
            <a:ext cx="555551" cy="213638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155C8AF-C2A7-3EB3-0F67-9EA33314D30F}"/>
              </a:ext>
            </a:extLst>
          </p:cNvPr>
          <p:cNvCxnSpPr>
            <a:cxnSpLocks/>
          </p:cNvCxnSpPr>
          <p:nvPr/>
        </p:nvCxnSpPr>
        <p:spPr>
          <a:xfrm>
            <a:off x="6032398" y="8232748"/>
            <a:ext cx="359" cy="1245161"/>
          </a:xfrm>
          <a:prstGeom prst="line">
            <a:avLst/>
          </a:prstGeom>
          <a:ln w="19050">
            <a:solidFill>
              <a:srgbClr val="399D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27AE027-3B20-2B01-6F3A-B321CFE1D8B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2866944" y="7332748"/>
            <a:ext cx="1800000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7FFA12-E6CC-F6B7-5A37-48A77D7FF0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340" y="4232184"/>
            <a:ext cx="1677080" cy="16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3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78246" y="0"/>
            <a:ext cx="5109754" cy="10287000"/>
          </a:xfrm>
          <a:custGeom>
            <a:avLst/>
            <a:gdLst/>
            <a:ahLst/>
            <a:cxnLst/>
            <a:rect l="l" t="t" r="r" b="b"/>
            <a:pathLst>
              <a:path w="5109754" h="10287000">
                <a:moveTo>
                  <a:pt x="0" y="0"/>
                </a:moveTo>
                <a:lnTo>
                  <a:pt x="5109754" y="0"/>
                </a:lnTo>
                <a:lnTo>
                  <a:pt x="51097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951" r="-12895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ECEA07D-FF0F-5E1D-9B8C-3FA8D69728E4}"/>
              </a:ext>
            </a:extLst>
          </p:cNvPr>
          <p:cNvSpPr txBox="1"/>
          <p:nvPr/>
        </p:nvSpPr>
        <p:spPr>
          <a:xfrm>
            <a:off x="1525010" y="1714500"/>
            <a:ext cx="11653236" cy="2959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8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Part 4.</a:t>
            </a:r>
          </a:p>
          <a:p>
            <a:pPr>
              <a:lnSpc>
                <a:spcPts val="11999"/>
              </a:lnSpc>
            </a:pPr>
            <a:r>
              <a:rPr lang="ko-KR" altLang="en-US" sz="8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유사 서비스 사례 및 비교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7D8E01-706E-7263-53B6-2041276AFB32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3721762-3115-D5A7-B166-B5C85F25430F}"/>
                </a:ext>
              </a:extLst>
            </p:cNvPr>
            <p:cNvGrpSpPr/>
            <p:nvPr/>
          </p:nvGrpSpPr>
          <p:grpSpPr>
            <a:xfrm>
              <a:off x="4010" y="0"/>
              <a:ext cx="18283990" cy="266700"/>
              <a:chOff x="4010" y="0"/>
              <a:chExt cx="18283990" cy="2667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E140840-A115-3A0F-ACAA-77D6E0900444}"/>
                  </a:ext>
                </a:extLst>
              </p:cNvPr>
              <p:cNvSpPr/>
              <p:nvPr/>
            </p:nvSpPr>
            <p:spPr>
              <a:xfrm>
                <a:off x="4010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D8A922F-C0AC-FEA0-BB7F-711C0E11EAD2}"/>
                  </a:ext>
                </a:extLst>
              </p:cNvPr>
              <p:cNvSpPr/>
              <p:nvPr/>
            </p:nvSpPr>
            <p:spPr>
              <a:xfrm>
                <a:off x="3041999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12B5353-87AD-31C3-6DAA-2D3AB5396FE8}"/>
                  </a:ext>
                </a:extLst>
              </p:cNvPr>
              <p:cNvSpPr/>
              <p:nvPr/>
            </p:nvSpPr>
            <p:spPr>
              <a:xfrm>
                <a:off x="6058378" y="0"/>
                <a:ext cx="307242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74825FD-78AB-051A-065C-F22CA72A6D2C}"/>
                  </a:ext>
                </a:extLst>
              </p:cNvPr>
              <p:cNvSpPr/>
              <p:nvPr/>
            </p:nvSpPr>
            <p:spPr>
              <a:xfrm>
                <a:off x="9123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816D413-BD1B-2BBB-BECA-80EEDBB648F5}"/>
                  </a:ext>
                </a:extLst>
              </p:cNvPr>
              <p:cNvSpPr/>
              <p:nvPr/>
            </p:nvSpPr>
            <p:spPr>
              <a:xfrm>
                <a:off x="12165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FFE11A5-66F0-65B7-1530-FE7241669FC2}"/>
                  </a:ext>
                </a:extLst>
              </p:cNvPr>
              <p:cNvSpPr/>
              <p:nvPr/>
            </p:nvSpPr>
            <p:spPr>
              <a:xfrm>
                <a:off x="15189160" y="0"/>
                <a:ext cx="309884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C6CBB55-7FD7-005D-E0AC-ECD6C15B956E}"/>
                </a:ext>
              </a:extLst>
            </p:cNvPr>
            <p:cNvSpPr/>
            <p:nvPr/>
          </p:nvSpPr>
          <p:spPr>
            <a:xfrm>
              <a:off x="911914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5918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51557" y="4868845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유튜브 영상 제목 분석 도구</a:t>
            </a:r>
            <a:endParaRPr lang="en-US" sz="27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B7AC9A-752C-C4AF-393D-0359738C6ECA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F01B48-A5E2-642D-DBBD-FA7EAB96CD83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4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17C99CEA-D419-71B4-934A-C7FE096982B8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유사 서비스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사례</a:t>
            </a: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 및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비교</a:t>
            </a:r>
            <a:endParaRPr lang="en-US" altLang="ko-KR" sz="6000" dirty="0">
              <a:ea typeface="Source Han Sans KR Normal"/>
            </a:endParaRP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85514164-67BA-3886-9A1D-356509339ABB}"/>
              </a:ext>
            </a:extLst>
          </p:cNvPr>
          <p:cNvSpPr/>
          <p:nvPr/>
        </p:nvSpPr>
        <p:spPr>
          <a:xfrm>
            <a:off x="1113502" y="5453828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E48D6A4-02CE-B0B0-210B-118EB5626BBD}"/>
              </a:ext>
            </a:extLst>
          </p:cNvPr>
          <p:cNvSpPr txBox="1"/>
          <p:nvPr/>
        </p:nvSpPr>
        <p:spPr>
          <a:xfrm>
            <a:off x="990600" y="2351545"/>
            <a:ext cx="6200775" cy="185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399D4E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유사 서비스 사례</a:t>
            </a:r>
            <a:endParaRPr lang="en-US" altLang="ko-KR" sz="4800" dirty="0">
              <a:solidFill>
                <a:srgbClr val="399D4E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“</a:t>
            </a:r>
            <a:r>
              <a:rPr lang="ko-KR" altLang="en-US" sz="36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녹스 인플루언서</a:t>
            </a:r>
            <a:r>
              <a:rPr lang="en-US" altLang="ko-KR" sz="36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”</a:t>
            </a:r>
            <a:endParaRPr lang="en-US" sz="3600" dirty="0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" name="AutoShape 5">
            <a:extLst>
              <a:ext uri="{FF2B5EF4-FFF2-40B4-BE49-F238E27FC236}">
                <a16:creationId xmlns:a16="http://schemas.microsoft.com/office/drawing/2014/main" id="{A1F26740-2F84-DF68-68FE-E0C0C4B84A23}"/>
              </a:ext>
            </a:extLst>
          </p:cNvPr>
          <p:cNvSpPr/>
          <p:nvPr/>
        </p:nvSpPr>
        <p:spPr>
          <a:xfrm>
            <a:off x="1113502" y="6786390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D62DE56C-0701-E01E-BECC-C998E0ADDB15}"/>
              </a:ext>
            </a:extLst>
          </p:cNvPr>
          <p:cNvSpPr txBox="1"/>
          <p:nvPr/>
        </p:nvSpPr>
        <p:spPr>
          <a:xfrm>
            <a:off x="1051557" y="6201407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유튜브 썸네일 도구</a:t>
            </a: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75545BB5-6F9C-FAF3-7018-1E036DD66562}"/>
              </a:ext>
            </a:extLst>
          </p:cNvPr>
          <p:cNvSpPr/>
          <p:nvPr/>
        </p:nvSpPr>
        <p:spPr>
          <a:xfrm>
            <a:off x="1113502" y="8118952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F7B6FFB6-D5EF-4BD9-BE58-9367668E7C4A}"/>
              </a:ext>
            </a:extLst>
          </p:cNvPr>
          <p:cNvSpPr txBox="1"/>
          <p:nvPr/>
        </p:nvSpPr>
        <p:spPr>
          <a:xfrm>
            <a:off x="1051557" y="7533969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유튜브 키워드 툴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31320D3-B0DE-B36F-B0B2-AFCA986C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3082236"/>
            <a:ext cx="9653768" cy="4680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3A3B13C-9024-A5C0-71FF-261B51633C11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C8FBEDA-3F60-4496-5A7F-E01257C52B80}"/>
                </a:ext>
              </a:extLst>
            </p:cNvPr>
            <p:cNvGrpSpPr/>
            <p:nvPr/>
          </p:nvGrpSpPr>
          <p:grpSpPr>
            <a:xfrm>
              <a:off x="4010" y="0"/>
              <a:ext cx="18283990" cy="266700"/>
              <a:chOff x="4010" y="0"/>
              <a:chExt cx="18283990" cy="2667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8B818C6-01C2-173F-0D1B-D8A0037FA41D}"/>
                  </a:ext>
                </a:extLst>
              </p:cNvPr>
              <p:cNvSpPr/>
              <p:nvPr/>
            </p:nvSpPr>
            <p:spPr>
              <a:xfrm>
                <a:off x="4010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87F801E-27C6-E0F8-3E2F-FF67FCC0CC74}"/>
                  </a:ext>
                </a:extLst>
              </p:cNvPr>
              <p:cNvSpPr/>
              <p:nvPr/>
            </p:nvSpPr>
            <p:spPr>
              <a:xfrm>
                <a:off x="3041999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A5B438C-1531-2CC1-B119-465A7C5232A1}"/>
                  </a:ext>
                </a:extLst>
              </p:cNvPr>
              <p:cNvSpPr/>
              <p:nvPr/>
            </p:nvSpPr>
            <p:spPr>
              <a:xfrm>
                <a:off x="6058378" y="0"/>
                <a:ext cx="307242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53C1B8A-C1EE-04A4-A5F9-66752877883C}"/>
                  </a:ext>
                </a:extLst>
              </p:cNvPr>
              <p:cNvSpPr/>
              <p:nvPr/>
            </p:nvSpPr>
            <p:spPr>
              <a:xfrm>
                <a:off x="9123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BEDB396-D67D-B3FD-2268-BDF998AC24DC}"/>
                  </a:ext>
                </a:extLst>
              </p:cNvPr>
              <p:cNvSpPr/>
              <p:nvPr/>
            </p:nvSpPr>
            <p:spPr>
              <a:xfrm>
                <a:off x="12165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B98A56D-8586-BC85-7787-DD0CBA320B26}"/>
                  </a:ext>
                </a:extLst>
              </p:cNvPr>
              <p:cNvSpPr/>
              <p:nvPr/>
            </p:nvSpPr>
            <p:spPr>
              <a:xfrm>
                <a:off x="15189160" y="0"/>
                <a:ext cx="309884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AD15C4-B932-5CD6-9E5E-6B4FCF950947}"/>
                </a:ext>
              </a:extLst>
            </p:cNvPr>
            <p:cNvSpPr/>
            <p:nvPr/>
          </p:nvSpPr>
          <p:spPr>
            <a:xfrm>
              <a:off x="911914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26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3550" y="1727086"/>
            <a:ext cx="6590377" cy="2191923"/>
            <a:chOff x="0" y="0"/>
            <a:chExt cx="8787170" cy="2922564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8787170" cy="1838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ko-KR" altLang="en-US" sz="9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목차</a:t>
              </a:r>
              <a:endParaRPr lang="en-US" sz="9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03475"/>
              <a:ext cx="8787170" cy="619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A table of contents.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733550" y="4797871"/>
            <a:ext cx="5997460" cy="3762043"/>
          </a:xfrm>
          <a:custGeom>
            <a:avLst/>
            <a:gdLst/>
            <a:ahLst/>
            <a:cxnLst/>
            <a:rect l="l" t="t" r="r" b="b"/>
            <a:pathLst>
              <a:path w="5997460" h="3762043">
                <a:moveTo>
                  <a:pt x="0" y="0"/>
                </a:moveTo>
                <a:lnTo>
                  <a:pt x="5997460" y="0"/>
                </a:lnTo>
                <a:lnTo>
                  <a:pt x="5997460" y="3762043"/>
                </a:lnTo>
                <a:lnTo>
                  <a:pt x="0" y="3762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DB3EA95-178F-FF39-1EAA-AFE0F0A7E274}"/>
              </a:ext>
            </a:extLst>
          </p:cNvPr>
          <p:cNvGrpSpPr/>
          <p:nvPr/>
        </p:nvGrpSpPr>
        <p:grpSpPr>
          <a:xfrm>
            <a:off x="9964075" y="2476500"/>
            <a:ext cx="6077873" cy="5770057"/>
            <a:chOff x="10381327" y="1963037"/>
            <a:chExt cx="6077873" cy="5770057"/>
          </a:xfrm>
        </p:grpSpPr>
        <p:sp>
          <p:nvSpPr>
            <p:cNvPr id="7" name="TextBox 7"/>
            <p:cNvSpPr txBox="1"/>
            <p:nvPr/>
          </p:nvSpPr>
          <p:spPr>
            <a:xfrm>
              <a:off x="10381327" y="1963037"/>
              <a:ext cx="6077873" cy="43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800" b="1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01	</a:t>
              </a:r>
              <a:r>
                <a:rPr lang="ko-KR" altLang="en-US" sz="2800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프로젝트 개요</a:t>
              </a:r>
              <a:endParaRPr lang="en-US" sz="28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10381327" y="2806180"/>
              <a:ext cx="6077873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800"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381327" y="3194766"/>
              <a:ext cx="6077873" cy="43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800" b="1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02	</a:t>
              </a:r>
              <a:r>
                <a:rPr lang="ko-KR" altLang="en-US" sz="2800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추진배경 및 목적</a:t>
              </a:r>
              <a:endParaRPr lang="en-US" sz="28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0381327" y="4037909"/>
              <a:ext cx="6077873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800"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381327" y="4426494"/>
              <a:ext cx="6077873" cy="43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800" b="1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03	</a:t>
              </a:r>
              <a:r>
                <a:rPr lang="ko-KR" altLang="en-US" sz="2800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프로젝트 수행과정</a:t>
              </a:r>
              <a:endParaRPr lang="en-US" sz="28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10381327" y="5269638"/>
              <a:ext cx="6077873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800"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381327" y="5658224"/>
              <a:ext cx="6077873" cy="43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800" b="1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04	</a:t>
              </a:r>
              <a:r>
                <a:rPr lang="ko-KR" altLang="en-US" sz="2800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유사 서비스 사례 및 비교</a:t>
              </a:r>
              <a:endParaRPr lang="en-US" sz="28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10381327" y="6501366"/>
              <a:ext cx="6077873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800"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81327" y="6889952"/>
              <a:ext cx="6077873" cy="43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800" b="1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05	</a:t>
              </a:r>
              <a:r>
                <a:rPr lang="ko-KR" altLang="en-US" sz="2800" dirty="0">
                  <a:solidFill>
                    <a:srgbClr val="2A2A2A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앞으로의 방향</a:t>
              </a:r>
              <a:endParaRPr lang="en-US" sz="28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0381327" y="7733094"/>
              <a:ext cx="6077873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sz="2800"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748335" y="2386332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유튜브 영상 제목 분석 도구</a:t>
            </a:r>
            <a:endParaRPr lang="en-US" sz="27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92590" y="3535059"/>
            <a:ext cx="7043113" cy="1797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제목 길이 </a:t>
            </a:r>
            <a:r>
              <a:rPr lang="en-US" altLang="ko-KR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/ </a:t>
            </a: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키워드 개수 </a:t>
            </a:r>
            <a:r>
              <a:rPr lang="en-US" altLang="ko-KR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/ </a:t>
            </a: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감성표현 </a:t>
            </a:r>
            <a:r>
              <a:rPr lang="en-US" altLang="ko-KR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/ </a:t>
            </a: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파티션 기호</a:t>
            </a:r>
            <a:endParaRPr lang="en-US" altLang="ko-KR" sz="2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항목별 평가 및 제목 점수 출력</a:t>
            </a:r>
            <a:endParaRPr lang="en-US" sz="2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B7AC9A-752C-C4AF-393D-0359738C6ECA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utoShape 5">
            <a:extLst>
              <a:ext uri="{FF2B5EF4-FFF2-40B4-BE49-F238E27FC236}">
                <a16:creationId xmlns:a16="http://schemas.microsoft.com/office/drawing/2014/main" id="{948BEF43-03D6-C922-EFE0-20D82781BC3A}"/>
              </a:ext>
            </a:extLst>
          </p:cNvPr>
          <p:cNvSpPr/>
          <p:nvPr/>
        </p:nvSpPr>
        <p:spPr>
          <a:xfrm>
            <a:off x="9748335" y="5807264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A4030437-D4FF-0BB0-349C-0CE4E265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17" y="3447501"/>
            <a:ext cx="7397655" cy="4680000"/>
          </a:xfrm>
          <a:prstGeom prst="rect">
            <a:avLst/>
          </a:prstGeom>
          <a:noFill/>
          <a:ln w="7112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C36D9-9561-BA94-F68F-9CB870DA4285}"/>
              </a:ext>
            </a:extLst>
          </p:cNvPr>
          <p:cNvSpPr txBox="1"/>
          <p:nvPr/>
        </p:nvSpPr>
        <p:spPr>
          <a:xfrm>
            <a:off x="9743231" y="6893894"/>
            <a:ext cx="839236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토큰화 된 유튜브 영상 제목으로 </a:t>
            </a:r>
            <a:r>
              <a:rPr lang="ko-KR" altLang="en-US" sz="2000" dirty="0">
                <a:solidFill>
                  <a:srgbClr val="00B05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자연어처리</a:t>
            </a: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 모델을 통해</a:t>
            </a:r>
            <a:r>
              <a:rPr lang="en-US" altLang="ko-KR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 </a:t>
            </a: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조회수 예측</a:t>
            </a:r>
            <a:endParaRPr lang="en-US" altLang="ko-KR" sz="2000" dirty="0"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342900" indent="-342900">
              <a:lnSpc>
                <a:spcPct val="200000"/>
              </a:lnSpc>
              <a:buFont typeface="Source Han Sans KR Normal Bold" panose="020B0600000101010101" charset="-127"/>
              <a:buChar char="→"/>
            </a:pP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제목 길이</a:t>
            </a:r>
            <a:r>
              <a:rPr lang="en-US" altLang="ko-KR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키워드 사이의 관계 등을 고려</a:t>
            </a:r>
            <a:endParaRPr lang="en-US" altLang="ko-KR" sz="2000" dirty="0"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개발진의 주관적인 기준이 아닌</a:t>
            </a:r>
            <a:r>
              <a:rPr lang="en-US" altLang="ko-KR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데이터의 객관적인 분석</a:t>
            </a: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으로</a:t>
            </a:r>
            <a:endParaRPr lang="en-US" altLang="ko-KR" sz="2000" dirty="0"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      </a:t>
            </a: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사용자의 유튜브 제목 작성을 보조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F9E09B24-DFB0-8FFB-398E-9F690746260C}"/>
              </a:ext>
            </a:extLst>
          </p:cNvPr>
          <p:cNvSpPr/>
          <p:nvPr/>
        </p:nvSpPr>
        <p:spPr>
          <a:xfrm>
            <a:off x="9743231" y="6592280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760C24F-BCBE-D709-6A02-039EE3E0E867}"/>
              </a:ext>
            </a:extLst>
          </p:cNvPr>
          <p:cNvSpPr/>
          <p:nvPr/>
        </p:nvSpPr>
        <p:spPr>
          <a:xfrm>
            <a:off x="12312516" y="4220012"/>
            <a:ext cx="478895" cy="5143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B8DB6C94-CBD8-E1B7-9A28-62DF13787606}"/>
              </a:ext>
            </a:extLst>
          </p:cNvPr>
          <p:cNvSpPr txBox="1"/>
          <p:nvPr/>
        </p:nvSpPr>
        <p:spPr>
          <a:xfrm>
            <a:off x="9748335" y="5957474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차별점</a:t>
            </a:r>
            <a:endParaRPr lang="en-US" sz="27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85514164-67BA-3886-9A1D-356509339ABB}"/>
              </a:ext>
            </a:extLst>
          </p:cNvPr>
          <p:cNvSpPr/>
          <p:nvPr/>
        </p:nvSpPr>
        <p:spPr>
          <a:xfrm>
            <a:off x="9810280" y="2971315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B7D95-CE2E-9844-379D-1A726E790F41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4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67C56D9-B493-9920-4DA6-0E0BDB7D926F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유사 서비스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사례</a:t>
            </a: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 및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비교</a:t>
            </a:r>
            <a:endParaRPr lang="en-US" altLang="ko-KR" sz="6000" dirty="0">
              <a:ea typeface="Source Han Sans KR Norm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3E9296-821D-3E14-74FC-F73DA6049B1A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C953B0A-58C1-F4BB-661B-9BDEF480B4A5}"/>
                </a:ext>
              </a:extLst>
            </p:cNvPr>
            <p:cNvGrpSpPr/>
            <p:nvPr/>
          </p:nvGrpSpPr>
          <p:grpSpPr>
            <a:xfrm>
              <a:off x="4010" y="0"/>
              <a:ext cx="18283990" cy="266700"/>
              <a:chOff x="4010" y="0"/>
              <a:chExt cx="18283990" cy="2667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B9277F4-30B0-4A5B-E141-32F80FC8563C}"/>
                  </a:ext>
                </a:extLst>
              </p:cNvPr>
              <p:cNvSpPr/>
              <p:nvPr/>
            </p:nvSpPr>
            <p:spPr>
              <a:xfrm>
                <a:off x="4010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6410A8F-39D9-A21E-80B0-4BBD94188338}"/>
                  </a:ext>
                </a:extLst>
              </p:cNvPr>
              <p:cNvSpPr/>
              <p:nvPr/>
            </p:nvSpPr>
            <p:spPr>
              <a:xfrm>
                <a:off x="3041999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BBDB5E98-2BC6-4452-AFA1-F3A2225CE163}"/>
                  </a:ext>
                </a:extLst>
              </p:cNvPr>
              <p:cNvSpPr/>
              <p:nvPr/>
            </p:nvSpPr>
            <p:spPr>
              <a:xfrm>
                <a:off x="6058378" y="0"/>
                <a:ext cx="307242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CB33F05-E273-55EB-D20E-37B4A09430B4}"/>
                  </a:ext>
                </a:extLst>
              </p:cNvPr>
              <p:cNvSpPr/>
              <p:nvPr/>
            </p:nvSpPr>
            <p:spPr>
              <a:xfrm>
                <a:off x="9123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1AEDAAB-488B-2A12-5009-461E06A57A72}"/>
                  </a:ext>
                </a:extLst>
              </p:cNvPr>
              <p:cNvSpPr/>
              <p:nvPr/>
            </p:nvSpPr>
            <p:spPr>
              <a:xfrm>
                <a:off x="12165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DE25E15-EED0-8AD9-063C-5B1CB6EF9B75}"/>
                  </a:ext>
                </a:extLst>
              </p:cNvPr>
              <p:cNvSpPr/>
              <p:nvPr/>
            </p:nvSpPr>
            <p:spPr>
              <a:xfrm>
                <a:off x="15189160" y="0"/>
                <a:ext cx="309884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05150EF-9C47-2DEF-1908-59B3F75B67F9}"/>
                </a:ext>
              </a:extLst>
            </p:cNvPr>
            <p:cNvSpPr/>
            <p:nvPr/>
          </p:nvSpPr>
          <p:spPr>
            <a:xfrm>
              <a:off x="911914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944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B7AC9A-752C-C4AF-393D-0359738C6ECA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FCE09B3B-8AFF-6778-847A-5CCDED9A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17" y="3406473"/>
            <a:ext cx="7122857" cy="4680000"/>
          </a:xfrm>
          <a:prstGeom prst="rect">
            <a:avLst/>
          </a:prstGeom>
          <a:noFill/>
          <a:ln w="7112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8D3962B2-F98D-2A8F-D0B7-140F5F9ED562}"/>
              </a:ext>
            </a:extLst>
          </p:cNvPr>
          <p:cNvSpPr/>
          <p:nvPr/>
        </p:nvSpPr>
        <p:spPr>
          <a:xfrm>
            <a:off x="9917468" y="3534921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7B61267-8CD2-8928-12C6-883EEDAE0315}"/>
              </a:ext>
            </a:extLst>
          </p:cNvPr>
          <p:cNvSpPr txBox="1"/>
          <p:nvPr/>
        </p:nvSpPr>
        <p:spPr>
          <a:xfrm>
            <a:off x="10035894" y="4051881"/>
            <a:ext cx="6077873" cy="432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기존에 업로드 된 유튜브 영상 썸네일 조회 및 다운로드</a:t>
            </a:r>
            <a:endParaRPr lang="en-US" altLang="ko-KR" sz="2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50BED1D9-6909-E232-2C79-7507121F74A7}"/>
              </a:ext>
            </a:extLst>
          </p:cNvPr>
          <p:cNvSpPr txBox="1"/>
          <p:nvPr/>
        </p:nvSpPr>
        <p:spPr>
          <a:xfrm>
            <a:off x="9855523" y="2949938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유튜브 썸네일 도구</a:t>
            </a: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69F64F8B-4958-FECC-5D94-544E02503B68}"/>
              </a:ext>
            </a:extLst>
          </p:cNvPr>
          <p:cNvSpPr/>
          <p:nvPr/>
        </p:nvSpPr>
        <p:spPr>
          <a:xfrm>
            <a:off x="9860627" y="5297965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8F067B-37F7-B521-514A-74983EC2C8C7}"/>
              </a:ext>
            </a:extLst>
          </p:cNvPr>
          <p:cNvSpPr txBox="1"/>
          <p:nvPr/>
        </p:nvSpPr>
        <p:spPr>
          <a:xfrm>
            <a:off x="9855523" y="6384595"/>
            <a:ext cx="6438617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썸네일 속 텍스트를 추출 및 분석하여</a:t>
            </a:r>
            <a:endParaRPr lang="en-US" altLang="ko-KR" sz="2000" dirty="0"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텍스트의 크기와 비율</a:t>
            </a:r>
            <a:r>
              <a:rPr lang="en-US" altLang="ko-KR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, </a:t>
            </a: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구성 등을 고려해 조회수를 예측</a:t>
            </a:r>
            <a:endParaRPr lang="en-US" altLang="ko-KR" sz="2000" dirty="0"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342900" indent="-342900">
              <a:lnSpc>
                <a:spcPct val="200000"/>
              </a:lnSpc>
              <a:buFont typeface="Source Han Sans KR Normal Bold" panose="020B0600000101010101" charset="-127"/>
              <a:buChar char="→"/>
            </a:pP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이를 통해 </a:t>
            </a:r>
            <a:r>
              <a:rPr lang="ko-KR" altLang="en-US" sz="2000" dirty="0">
                <a:solidFill>
                  <a:srgbClr val="00B05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썸네일 특성 최적화 </a:t>
            </a: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가능</a:t>
            </a:r>
          </a:p>
        </p:txBody>
      </p:sp>
      <p:sp>
        <p:nvSpPr>
          <p:cNvPr id="28" name="AutoShape 5">
            <a:extLst>
              <a:ext uri="{FF2B5EF4-FFF2-40B4-BE49-F238E27FC236}">
                <a16:creationId xmlns:a16="http://schemas.microsoft.com/office/drawing/2014/main" id="{823A6FA1-244E-6822-A03F-3250A5212DFA}"/>
              </a:ext>
            </a:extLst>
          </p:cNvPr>
          <p:cNvSpPr/>
          <p:nvPr/>
        </p:nvSpPr>
        <p:spPr>
          <a:xfrm>
            <a:off x="9855523" y="6082981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442377B-F444-4CF3-0F2B-B5F3B9E77811}"/>
              </a:ext>
            </a:extLst>
          </p:cNvPr>
          <p:cNvSpPr txBox="1"/>
          <p:nvPr/>
        </p:nvSpPr>
        <p:spPr>
          <a:xfrm>
            <a:off x="9860627" y="5448175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차별점</a:t>
            </a:r>
            <a:endParaRPr lang="en-US" sz="27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A5AA3D-C5C8-785D-2C33-92F8AC81DA77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4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733B1D1A-B87D-859A-60F5-9607AFF2568C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유사 서비스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사례</a:t>
            </a: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 및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비교</a:t>
            </a:r>
            <a:endParaRPr lang="en-US" altLang="ko-KR" sz="6000" dirty="0">
              <a:ea typeface="Source Han Sans KR Normal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A7C6E3-D53D-4252-E69F-0C681FAE8534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D9EC3CE-E950-C32F-B75D-592FB1E9E744}"/>
                </a:ext>
              </a:extLst>
            </p:cNvPr>
            <p:cNvGrpSpPr/>
            <p:nvPr/>
          </p:nvGrpSpPr>
          <p:grpSpPr>
            <a:xfrm>
              <a:off x="4010" y="0"/>
              <a:ext cx="18283990" cy="266700"/>
              <a:chOff x="4010" y="0"/>
              <a:chExt cx="18283990" cy="26670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75A655BF-5CA5-82A2-A612-1781EBA03D4F}"/>
                  </a:ext>
                </a:extLst>
              </p:cNvPr>
              <p:cNvSpPr/>
              <p:nvPr/>
            </p:nvSpPr>
            <p:spPr>
              <a:xfrm>
                <a:off x="4010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DD2C117-DEB9-836B-96A5-23C2177B967B}"/>
                  </a:ext>
                </a:extLst>
              </p:cNvPr>
              <p:cNvSpPr/>
              <p:nvPr/>
            </p:nvSpPr>
            <p:spPr>
              <a:xfrm>
                <a:off x="3041999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52EF018-3DA6-059E-A206-A6D1C686377F}"/>
                  </a:ext>
                </a:extLst>
              </p:cNvPr>
              <p:cNvSpPr/>
              <p:nvPr/>
            </p:nvSpPr>
            <p:spPr>
              <a:xfrm>
                <a:off x="6058378" y="0"/>
                <a:ext cx="307242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D652AE4-56E5-6AD5-8FD5-CFAD9BCFF285}"/>
                  </a:ext>
                </a:extLst>
              </p:cNvPr>
              <p:cNvSpPr/>
              <p:nvPr/>
            </p:nvSpPr>
            <p:spPr>
              <a:xfrm>
                <a:off x="9123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C40AB33-486D-66B1-EE62-BFD160EDBFEF}"/>
                  </a:ext>
                </a:extLst>
              </p:cNvPr>
              <p:cNvSpPr/>
              <p:nvPr/>
            </p:nvSpPr>
            <p:spPr>
              <a:xfrm>
                <a:off x="12165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BE59CF8-9D07-FC9E-4B19-28AD31F7218F}"/>
                  </a:ext>
                </a:extLst>
              </p:cNvPr>
              <p:cNvSpPr/>
              <p:nvPr/>
            </p:nvSpPr>
            <p:spPr>
              <a:xfrm>
                <a:off x="15189160" y="0"/>
                <a:ext cx="309884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307C433-ECDB-DEE5-46FD-D0FC83A82D81}"/>
                </a:ext>
              </a:extLst>
            </p:cNvPr>
            <p:cNvSpPr/>
            <p:nvPr/>
          </p:nvSpPr>
          <p:spPr>
            <a:xfrm>
              <a:off x="911914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0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9930128" y="3534921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10482" y="4043402"/>
            <a:ext cx="6077873" cy="205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키워드 검색 시 출력되는 항목</a:t>
            </a:r>
            <a:endParaRPr lang="en-US" altLang="ko-KR" sz="2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	</a:t>
            </a: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시간대 별 트렌드 지수</a:t>
            </a:r>
            <a:endParaRPr lang="en-US" altLang="ko-KR" sz="2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	</a:t>
            </a: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관련 뉴스</a:t>
            </a:r>
            <a:endParaRPr lang="en-US" altLang="ko-KR" sz="2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	</a:t>
            </a:r>
            <a:r>
              <a:rPr lang="ko-KR" altLang="en-US" sz="2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관련 인기 동영상</a:t>
            </a:r>
            <a:endParaRPr lang="en-US" altLang="ko-KR" sz="2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B7AC9A-752C-C4AF-393D-0359738C6ECA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0">
            <a:extLst>
              <a:ext uri="{FF2B5EF4-FFF2-40B4-BE49-F238E27FC236}">
                <a16:creationId xmlns:a16="http://schemas.microsoft.com/office/drawing/2014/main" id="{C0A2EF7E-A8E9-E887-79AB-9E6820E9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15" t="4111" r="16933" b="46487"/>
          <a:stretch>
            <a:fillRect/>
          </a:stretch>
        </p:blipFill>
        <p:spPr>
          <a:xfrm>
            <a:off x="1525010" y="3406473"/>
            <a:ext cx="6517565" cy="5040000"/>
          </a:xfrm>
          <a:prstGeom prst="rect">
            <a:avLst/>
          </a:prstGeom>
          <a:noFill/>
          <a:ln w="7112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7ABF33C9-BEA6-4D5E-8F0F-E4C2AFDF68E5}"/>
              </a:ext>
            </a:extLst>
          </p:cNvPr>
          <p:cNvSpPr txBox="1"/>
          <p:nvPr/>
        </p:nvSpPr>
        <p:spPr>
          <a:xfrm>
            <a:off x="9868183" y="2949938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유튜브 키워드 툴</a:t>
            </a: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95232014-B567-FCEB-F38E-01576221AD30}"/>
              </a:ext>
            </a:extLst>
          </p:cNvPr>
          <p:cNvSpPr/>
          <p:nvPr/>
        </p:nvSpPr>
        <p:spPr>
          <a:xfrm>
            <a:off x="9873287" y="6665514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33" name="AutoShape 5">
            <a:extLst>
              <a:ext uri="{FF2B5EF4-FFF2-40B4-BE49-F238E27FC236}">
                <a16:creationId xmlns:a16="http://schemas.microsoft.com/office/drawing/2014/main" id="{BD12B4D4-B113-8CD9-F268-52305440FDAE}"/>
              </a:ext>
            </a:extLst>
          </p:cNvPr>
          <p:cNvSpPr/>
          <p:nvPr/>
        </p:nvSpPr>
        <p:spPr>
          <a:xfrm>
            <a:off x="9868183" y="7450530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F68CBD89-AA5A-3A1C-8A78-014219EEC6F0}"/>
              </a:ext>
            </a:extLst>
          </p:cNvPr>
          <p:cNvSpPr txBox="1"/>
          <p:nvPr/>
        </p:nvSpPr>
        <p:spPr>
          <a:xfrm>
            <a:off x="9873287" y="6815724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차별점</a:t>
            </a:r>
            <a:endParaRPr lang="en-US" sz="27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D88C0-7D60-9FEF-1B96-C9DC16B17DD5}"/>
              </a:ext>
            </a:extLst>
          </p:cNvPr>
          <p:cNvSpPr txBox="1"/>
          <p:nvPr/>
        </p:nvSpPr>
        <p:spPr>
          <a:xfrm>
            <a:off x="9868183" y="7631043"/>
            <a:ext cx="6438617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카테고리별 </a:t>
            </a:r>
            <a:r>
              <a:rPr lang="ko-KR" altLang="en-US" sz="2000" dirty="0">
                <a:solidFill>
                  <a:srgbClr val="00B050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키워드 랭킹</a:t>
            </a:r>
            <a:endParaRPr lang="en-US" altLang="ko-KR" sz="2000" dirty="0">
              <a:solidFill>
                <a:srgbClr val="00B050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 marL="342900" indent="-342900">
              <a:lnSpc>
                <a:spcPct val="200000"/>
              </a:lnSpc>
              <a:buFont typeface="Source Han Sans KR Normal Bold" panose="020B0600000101010101" charset="-127"/>
              <a:buChar char="→"/>
            </a:pPr>
            <a:r>
              <a:rPr lang="ko-KR" altLang="en-US" sz="2000" dirty="0">
                <a:latin typeface="Source Han Sans KR Normal Bold" panose="020B0600000101010101" charset="-127"/>
                <a:ea typeface="Source Han Sans KR Normal Bold" panose="020B0600000101010101" charset="-127"/>
              </a:rPr>
              <a:t>사용자의 키워드 선정을 수월하게 함</a:t>
            </a:r>
            <a:endParaRPr lang="en-US" altLang="ko-KR" sz="2000" dirty="0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4070A-2D7E-59FC-5D64-F041E35C1465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4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311B8-B669-E55F-A537-5C781CFD60FE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유사 서비스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사례</a:t>
            </a: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 및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비교</a:t>
            </a:r>
            <a:endParaRPr lang="en-US" altLang="ko-KR" sz="6000" dirty="0">
              <a:ea typeface="Source Han Sans KR Norm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E235ED-5673-C4D3-1D7F-1338E80B3FED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1644911-8EC8-0965-F2A6-431F4F796A90}"/>
                </a:ext>
              </a:extLst>
            </p:cNvPr>
            <p:cNvGrpSpPr/>
            <p:nvPr/>
          </p:nvGrpSpPr>
          <p:grpSpPr>
            <a:xfrm>
              <a:off x="4010" y="0"/>
              <a:ext cx="18283990" cy="266700"/>
              <a:chOff x="4010" y="0"/>
              <a:chExt cx="18283990" cy="2667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5258E7A-9076-AA3F-5C3F-9B3D23D62A31}"/>
                  </a:ext>
                </a:extLst>
              </p:cNvPr>
              <p:cNvSpPr/>
              <p:nvPr/>
            </p:nvSpPr>
            <p:spPr>
              <a:xfrm>
                <a:off x="4010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8397AEB-0C80-A7AE-5D5B-EA8BB830517D}"/>
                  </a:ext>
                </a:extLst>
              </p:cNvPr>
              <p:cNvSpPr/>
              <p:nvPr/>
            </p:nvSpPr>
            <p:spPr>
              <a:xfrm>
                <a:off x="3041999" y="0"/>
                <a:ext cx="304200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A98A57D-D8E5-E200-F431-3A144CF4E487}"/>
                  </a:ext>
                </a:extLst>
              </p:cNvPr>
              <p:cNvSpPr/>
              <p:nvPr/>
            </p:nvSpPr>
            <p:spPr>
              <a:xfrm>
                <a:off x="6058378" y="0"/>
                <a:ext cx="3072420" cy="2667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74E3FE3-4CE8-EE8C-7AC5-ED7A5B8DCCA9}"/>
                  </a:ext>
                </a:extLst>
              </p:cNvPr>
              <p:cNvSpPr/>
              <p:nvPr/>
            </p:nvSpPr>
            <p:spPr>
              <a:xfrm>
                <a:off x="9123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0E9C658-84D2-6898-DAB1-3B7A26A49C92}"/>
                  </a:ext>
                </a:extLst>
              </p:cNvPr>
              <p:cNvSpPr/>
              <p:nvPr/>
            </p:nvSpPr>
            <p:spPr>
              <a:xfrm>
                <a:off x="12165947" y="0"/>
                <a:ext cx="304200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70C27AD-E363-EFEF-F76E-A3A2E36FAC05}"/>
                  </a:ext>
                </a:extLst>
              </p:cNvPr>
              <p:cNvSpPr/>
              <p:nvPr/>
            </p:nvSpPr>
            <p:spPr>
              <a:xfrm>
                <a:off x="15189160" y="0"/>
                <a:ext cx="3098840" cy="2667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03789E-1206-98C5-515A-F61CD9FDED17}"/>
                </a:ext>
              </a:extLst>
            </p:cNvPr>
            <p:cNvSpPr/>
            <p:nvPr/>
          </p:nvSpPr>
          <p:spPr>
            <a:xfrm>
              <a:off x="9119148" y="0"/>
              <a:ext cx="307242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065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0" y="0"/>
            <a:ext cx="5459458" cy="10287000"/>
          </a:xfrm>
          <a:custGeom>
            <a:avLst/>
            <a:gdLst/>
            <a:ahLst/>
            <a:cxnLst/>
            <a:rect l="l" t="t" r="r" b="b"/>
            <a:pathLst>
              <a:path w="5459458" h="10287000">
                <a:moveTo>
                  <a:pt x="0" y="0"/>
                </a:moveTo>
                <a:lnTo>
                  <a:pt x="5459458" y="0"/>
                </a:lnTo>
                <a:lnTo>
                  <a:pt x="54594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9" r="-165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394306B-3FB8-3E1D-6CED-BEC042826F1B}"/>
              </a:ext>
            </a:extLst>
          </p:cNvPr>
          <p:cNvSpPr txBox="1"/>
          <p:nvPr/>
        </p:nvSpPr>
        <p:spPr>
          <a:xfrm>
            <a:off x="7025047" y="2165984"/>
            <a:ext cx="8152390" cy="2959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8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Part 5.</a:t>
            </a:r>
          </a:p>
          <a:p>
            <a:pPr>
              <a:lnSpc>
                <a:spcPts val="11999"/>
              </a:lnSpc>
            </a:pPr>
            <a:r>
              <a:rPr lang="ko-KR" altLang="en-US" sz="8000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앞으로의 방향</a:t>
            </a:r>
            <a:endParaRPr lang="en-US" sz="8000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FC4893-6791-5B32-6EC5-388207BE1537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C6F2723-8555-9D0E-F53D-51850BC277C8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806301F-9890-B044-393F-8C8DDC7DBA7F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E667A1-9E80-6CA0-376A-EBA1F596E0FF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32609FD-7721-70B9-A2F6-581F44C4391D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7DB0A1-BBB7-12F0-9BD7-A6DED1B312E6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3E9FB98-5723-AC78-144F-3C26CD64325A}"/>
                </a:ext>
              </a:extLst>
            </p:cNvPr>
            <p:cNvSpPr/>
            <p:nvPr/>
          </p:nvSpPr>
          <p:spPr>
            <a:xfrm>
              <a:off x="6058378" y="0"/>
              <a:ext cx="9145466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32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0" y="4068810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지속적인 데이터 수집 프로세스 확립</a:t>
            </a:r>
            <a:endParaRPr lang="en-US" sz="27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7C83A8D-486B-3D1A-38FE-511378D64231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42D3EC0-1B21-8721-9190-D14B0BDD548F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09D6272-3A83-A144-D94D-0F0976D2593C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0C49E9-0309-97D2-47B7-D8C1AA5786A9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45512B-7C5B-86F6-0603-7648312096E3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877F870-B16B-E3FA-083D-D0C7C4C52574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46E4758-000F-C37B-6B91-D1D70323802D}"/>
                </a:ext>
              </a:extLst>
            </p:cNvPr>
            <p:cNvSpPr/>
            <p:nvPr/>
          </p:nvSpPr>
          <p:spPr>
            <a:xfrm>
              <a:off x="6058378" y="0"/>
              <a:ext cx="9145466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9B7AC9A-752C-C4AF-393D-0359738C6ECA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F01B48-A5E2-642D-DBBD-FA7EAB96CD83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5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17C99CEA-D419-71B4-934A-C7FE096982B8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앞으로의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방향</a:t>
            </a:r>
            <a:endParaRPr lang="en-US" altLang="ko-KR" sz="6000" dirty="0">
              <a:ea typeface="Source Han Sans KR Normal"/>
            </a:endParaRP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85514164-67BA-3886-9A1D-356509339ABB}"/>
              </a:ext>
            </a:extLst>
          </p:cNvPr>
          <p:cNvSpPr/>
          <p:nvPr/>
        </p:nvSpPr>
        <p:spPr>
          <a:xfrm>
            <a:off x="9205945" y="4653793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" name="AutoShape 5">
            <a:extLst>
              <a:ext uri="{FF2B5EF4-FFF2-40B4-BE49-F238E27FC236}">
                <a16:creationId xmlns:a16="http://schemas.microsoft.com/office/drawing/2014/main" id="{A1F26740-2F84-DF68-68FE-E0C0C4B84A23}"/>
              </a:ext>
            </a:extLst>
          </p:cNvPr>
          <p:cNvSpPr/>
          <p:nvPr/>
        </p:nvSpPr>
        <p:spPr>
          <a:xfrm>
            <a:off x="9205945" y="5986355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D62DE56C-0701-E01E-BECC-C998E0ADDB15}"/>
              </a:ext>
            </a:extLst>
          </p:cNvPr>
          <p:cNvSpPr txBox="1"/>
          <p:nvPr/>
        </p:nvSpPr>
        <p:spPr>
          <a:xfrm>
            <a:off x="9144000" y="5401372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최신 유튜브 트렌드 데이터 축적</a:t>
            </a: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75545BB5-6F9C-FAF3-7018-1E036DD66562}"/>
              </a:ext>
            </a:extLst>
          </p:cNvPr>
          <p:cNvSpPr/>
          <p:nvPr/>
        </p:nvSpPr>
        <p:spPr>
          <a:xfrm>
            <a:off x="9205945" y="7315265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F7B6FFB6-D5EF-4BD9-BE58-9367668E7C4A}"/>
              </a:ext>
            </a:extLst>
          </p:cNvPr>
          <p:cNvSpPr txBox="1"/>
          <p:nvPr/>
        </p:nvSpPr>
        <p:spPr>
          <a:xfrm>
            <a:off x="9144000" y="6733934"/>
            <a:ext cx="6139818" cy="455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시간대별 다양한 데이터 분석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079F3C-C03E-19A4-106C-7046C248E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04" y="2963277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3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EA287-57D2-7B76-D50C-7FB2EF969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76EFF7F-0BF7-B252-5A2A-3963B06BC576}"/>
              </a:ext>
            </a:extLst>
          </p:cNvPr>
          <p:cNvSpPr txBox="1"/>
          <p:nvPr/>
        </p:nvSpPr>
        <p:spPr>
          <a:xfrm>
            <a:off x="9144000" y="4068810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웹 서버 구축 및 도메인 구매</a:t>
            </a:r>
            <a:endParaRPr lang="en-US" sz="27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BAEBE1F-C7ED-F473-0359-DFEDE212B239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33B7FC-4729-636F-8146-43F30404DA83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C181A2-DBE7-8329-B85A-77497D9EC14E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7A13B1-9CE2-2F8C-9A67-0CE8BAA15E0B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7503B54-31D3-EB00-2B40-9A247EC4C977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0A9A966-9C61-CDCE-1A2F-B64D9876006F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99AE09-611C-4565-E9F9-8C8206A92956}"/>
                </a:ext>
              </a:extLst>
            </p:cNvPr>
            <p:cNvSpPr/>
            <p:nvPr/>
          </p:nvSpPr>
          <p:spPr>
            <a:xfrm>
              <a:off x="6058378" y="0"/>
              <a:ext cx="9145466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EA03695-1D57-AE7E-5ADD-4E61AE9C3725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2ABDEC-30AD-732F-D2A8-1406CC819E03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5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A74A4EB5-72CD-EA1B-6F11-8B745C41F66F}"/>
              </a:ext>
            </a:extLst>
          </p:cNvPr>
          <p:cNvSpPr txBox="1"/>
          <p:nvPr/>
        </p:nvSpPr>
        <p:spPr>
          <a:xfrm>
            <a:off x="2359986" y="448994"/>
            <a:ext cx="1166081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앞으로의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방향</a:t>
            </a:r>
            <a:endParaRPr lang="en-US" altLang="ko-KR" sz="6000" dirty="0">
              <a:ea typeface="Source Han Sans KR Normal"/>
            </a:endParaRP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29DE682E-1EA7-A10A-7ACA-E5FFD8ADC9AD}"/>
              </a:ext>
            </a:extLst>
          </p:cNvPr>
          <p:cNvSpPr/>
          <p:nvPr/>
        </p:nvSpPr>
        <p:spPr>
          <a:xfrm>
            <a:off x="9205945" y="4653793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" name="AutoShape 5">
            <a:extLst>
              <a:ext uri="{FF2B5EF4-FFF2-40B4-BE49-F238E27FC236}">
                <a16:creationId xmlns:a16="http://schemas.microsoft.com/office/drawing/2014/main" id="{A3D43DD4-B006-4EC8-E5C0-400D6B6440CE}"/>
              </a:ext>
            </a:extLst>
          </p:cNvPr>
          <p:cNvSpPr/>
          <p:nvPr/>
        </p:nvSpPr>
        <p:spPr>
          <a:xfrm>
            <a:off x="9205945" y="5986355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39F7EDE6-E66A-4422-05C8-7AFDC4A020D4}"/>
              </a:ext>
            </a:extLst>
          </p:cNvPr>
          <p:cNvSpPr txBox="1"/>
          <p:nvPr/>
        </p:nvSpPr>
        <p:spPr>
          <a:xfrm>
            <a:off x="9144000" y="5401372"/>
            <a:ext cx="6077873" cy="4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수익 모델 설정</a:t>
            </a: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96FBA0F1-1018-AA86-9652-820EFD0A07B2}"/>
              </a:ext>
            </a:extLst>
          </p:cNvPr>
          <p:cNvSpPr/>
          <p:nvPr/>
        </p:nvSpPr>
        <p:spPr>
          <a:xfrm>
            <a:off x="9205945" y="7315265"/>
            <a:ext cx="6077873" cy="0"/>
          </a:xfrm>
          <a:prstGeom prst="line">
            <a:avLst/>
          </a:prstGeom>
          <a:ln w="12700" cap="rnd">
            <a:solidFill>
              <a:srgbClr val="399D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BD7B374C-156B-23BE-4EB0-E5DCAAE143D5}"/>
              </a:ext>
            </a:extLst>
          </p:cNvPr>
          <p:cNvSpPr txBox="1"/>
          <p:nvPr/>
        </p:nvSpPr>
        <p:spPr>
          <a:xfrm>
            <a:off x="9144000" y="6733934"/>
            <a:ext cx="6139818" cy="455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779"/>
              </a:lnSpc>
              <a:buFont typeface="Wingdings" panose="05000000000000000000" pitchFamily="2" charset="2"/>
              <a:buChar char="v"/>
            </a:pPr>
            <a:r>
              <a:rPr lang="ko-KR" altLang="en-US" sz="27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정식 서비스 출시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9C6DB7-4EF4-FD39-2D82-3F1BCF20C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86" y="3190898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5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53961" y="2157304"/>
            <a:ext cx="6662911" cy="5972391"/>
          </a:xfrm>
          <a:custGeom>
            <a:avLst/>
            <a:gdLst/>
            <a:ahLst/>
            <a:cxnLst/>
            <a:rect l="l" t="t" r="r" b="b"/>
            <a:pathLst>
              <a:path w="6662911" h="5972391">
                <a:moveTo>
                  <a:pt x="6662911" y="0"/>
                </a:moveTo>
                <a:lnTo>
                  <a:pt x="0" y="0"/>
                </a:lnTo>
                <a:lnTo>
                  <a:pt x="0" y="5972392"/>
                </a:lnTo>
                <a:lnTo>
                  <a:pt x="6662911" y="5972392"/>
                </a:lnTo>
                <a:lnTo>
                  <a:pt x="66629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BFAD60D-2697-CAC3-92F4-0523BD26573A}"/>
              </a:ext>
            </a:extLst>
          </p:cNvPr>
          <p:cNvSpPr txBox="1"/>
          <p:nvPr/>
        </p:nvSpPr>
        <p:spPr>
          <a:xfrm>
            <a:off x="9175376" y="3314700"/>
            <a:ext cx="8152390" cy="1420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ko-KR" altLang="en-US" sz="8000" dirty="0">
                <a:latin typeface="Source Han Sans KR Bold" panose="020B0600000101010101" charset="-127"/>
                <a:ea typeface="Source Han Sans KR Bold" panose="020B0600000101010101" charset="-127"/>
              </a:rPr>
              <a:t>감사합니다</a:t>
            </a:r>
            <a:endParaRPr lang="en-US" altLang="ko-KR" sz="80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B9E295-ED65-7816-8684-86BAA387883C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C350C7-D9DA-2215-D50A-6D9FB0C8E751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99D211-9880-B0F6-B9E0-7051D642D01D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D9C3FC-7290-C28E-4778-8BA742122F95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5F2FFDA-E0A0-777A-0122-A55239CADFDC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D02645-99F7-8041-6F16-D55A37BB6B03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BCB75F-4877-823D-6D81-C9D48E2AAE61}"/>
                </a:ext>
              </a:extLst>
            </p:cNvPr>
            <p:cNvSpPr/>
            <p:nvPr/>
          </p:nvSpPr>
          <p:spPr>
            <a:xfrm>
              <a:off x="6058378" y="0"/>
              <a:ext cx="12229622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5927331-1BCB-A32B-73FE-434E0C8F5395}"/>
              </a:ext>
            </a:extLst>
          </p:cNvPr>
          <p:cNvSpPr txBox="1"/>
          <p:nvPr/>
        </p:nvSpPr>
        <p:spPr>
          <a:xfrm>
            <a:off x="9875612" y="5551976"/>
            <a:ext cx="3200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Source Han Sans KR Bold" panose="020B0600000101010101" charset="-127"/>
                <a:ea typeface="Source Han Sans KR Bold" panose="020B0600000101010101" charset="-127"/>
              </a:rPr>
              <a:t>팀</a:t>
            </a:r>
            <a:r>
              <a:rPr lang="ko-KR" altLang="en-US" sz="4800" dirty="0">
                <a:solidFill>
                  <a:srgbClr val="00B05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 벼락코딩</a:t>
            </a:r>
            <a:endParaRPr lang="en-US" altLang="ko-KR" sz="48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6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5010" y="1490354"/>
            <a:ext cx="9238327" cy="4966789"/>
            <a:chOff x="0" y="-9525"/>
            <a:chExt cx="12317770" cy="662238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2317770" cy="492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Part 1.</a:t>
              </a:r>
            </a:p>
            <a:p>
              <a:pPr>
                <a:lnSpc>
                  <a:spcPts val="9600"/>
                </a:lnSpc>
              </a:pPr>
              <a:r>
                <a:rPr lang="ko-KR" altLang="en-US" sz="8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프로젝트 개요</a:t>
              </a:r>
              <a:endParaRPr lang="en-US" sz="8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033899"/>
              <a:ext cx="12317770" cy="578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 lang="en-US" sz="26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13450" y="1644074"/>
            <a:ext cx="5325085" cy="6998853"/>
            <a:chOff x="0" y="0"/>
            <a:chExt cx="7100114" cy="9331804"/>
          </a:xfrm>
        </p:grpSpPr>
        <p:sp>
          <p:nvSpPr>
            <p:cNvPr id="6" name="Freeform 6"/>
            <p:cNvSpPr/>
            <p:nvPr/>
          </p:nvSpPr>
          <p:spPr>
            <a:xfrm>
              <a:off x="0" y="5161799"/>
              <a:ext cx="6929012" cy="4170005"/>
            </a:xfrm>
            <a:custGeom>
              <a:avLst/>
              <a:gdLst/>
              <a:ahLst/>
              <a:cxnLst/>
              <a:rect l="l" t="t" r="r" b="b"/>
              <a:pathLst>
                <a:path w="6929012" h="4170005">
                  <a:moveTo>
                    <a:pt x="0" y="0"/>
                  </a:moveTo>
                  <a:lnTo>
                    <a:pt x="6929012" y="0"/>
                  </a:lnTo>
                  <a:lnTo>
                    <a:pt x="6929012" y="4170005"/>
                  </a:lnTo>
                  <a:lnTo>
                    <a:pt x="0" y="4170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35115" y="0"/>
              <a:ext cx="4664998" cy="6212468"/>
            </a:xfrm>
            <a:custGeom>
              <a:avLst/>
              <a:gdLst/>
              <a:ahLst/>
              <a:cxnLst/>
              <a:rect l="l" t="t" r="r" b="b"/>
              <a:pathLst>
                <a:path w="4664998" h="6212468">
                  <a:moveTo>
                    <a:pt x="0" y="0"/>
                  </a:moveTo>
                  <a:lnTo>
                    <a:pt x="4664999" y="0"/>
                  </a:lnTo>
                  <a:lnTo>
                    <a:pt x="4664999" y="6212468"/>
                  </a:lnTo>
                  <a:lnTo>
                    <a:pt x="0" y="621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01F4C1-F1EE-9FFA-FB0F-AB51228025CE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E98643-9352-80ED-9B25-7A75BC127BA6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5D08D8-B367-D8D5-E029-FB17F07505F1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5046D1F-66FB-795F-FC1B-50BE6ABC971B}"/>
                </a:ext>
              </a:extLst>
            </p:cNvPr>
            <p:cNvSpPr/>
            <p:nvPr/>
          </p:nvSpPr>
          <p:spPr>
            <a:xfrm>
              <a:off x="5941335" y="0"/>
              <a:ext cx="3346201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4F00F03-C9D3-2200-F2A9-669A27940119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620A37A-C6C4-C108-6881-4A928E68A7E6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49BC82-C329-44A2-5A2A-49E68A6BE1C9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92360" y="2364700"/>
            <a:ext cx="12496800" cy="2195274"/>
            <a:chOff x="0" y="9525"/>
            <a:chExt cx="19840011" cy="2927031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19840011" cy="170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199"/>
                </a:lnSpc>
              </a:pPr>
              <a:r>
                <a:rPr lang="ko-KR" altLang="en-US" sz="8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업로드 전</a:t>
              </a:r>
              <a:r>
                <a:rPr lang="en-US" sz="8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  <a:r>
                <a:rPr lang="ko-KR" altLang="en-US" sz="8000" dirty="0">
                  <a:solidFill>
                    <a:srgbClr val="399D4E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유튜브</a:t>
              </a:r>
              <a:r>
                <a:rPr lang="en-US" sz="8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 </a:t>
              </a:r>
              <a:r>
                <a:rPr lang="ko-KR" altLang="en-US" sz="8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데이터</a:t>
              </a:r>
              <a:endParaRPr lang="en-US" sz="8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77231"/>
              <a:ext cx="19840011" cy="65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ko-KR" altLang="en-US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제목</a:t>
              </a:r>
              <a:r>
                <a:rPr lang="en-US" altLang="ko-KR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, </a:t>
              </a:r>
              <a:r>
                <a:rPr lang="ko-KR" altLang="en-US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썸네일 속 텍스트</a:t>
              </a:r>
              <a:r>
                <a:rPr lang="en-US" altLang="ko-KR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, </a:t>
              </a:r>
              <a:r>
                <a:rPr lang="ko-KR" altLang="en-US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폰트 크기</a:t>
              </a:r>
              <a:r>
                <a:rPr lang="en-US" altLang="ko-KR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, </a:t>
              </a:r>
              <a:r>
                <a:rPr lang="ko-KR" altLang="en-US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얼굴 유무</a:t>
              </a:r>
              <a:r>
                <a:rPr lang="en-US" altLang="ko-KR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, </a:t>
              </a:r>
              <a:r>
                <a:rPr lang="ko-KR" altLang="en-US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유해성</a:t>
              </a:r>
              <a:r>
                <a:rPr lang="en-US" altLang="ko-KR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, </a:t>
              </a:r>
              <a:r>
                <a:rPr lang="ko-KR" altLang="en-US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구독자 수 등</a:t>
              </a:r>
            </a:p>
          </p:txBody>
        </p:sp>
      </p:grp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C5DD945-284D-D89A-0A27-F6A7C2F09FAE}"/>
              </a:ext>
            </a:extLst>
          </p:cNvPr>
          <p:cNvSpPr/>
          <p:nvPr/>
        </p:nvSpPr>
        <p:spPr>
          <a:xfrm>
            <a:off x="7875707" y="5143500"/>
            <a:ext cx="2130103" cy="1915647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Source Han Sans KR Bold" panose="020B0600000101010101" charset="-127"/>
                <a:ea typeface="Source Han Sans KR Bold" panose="020B0600000101010101" charset="-127"/>
              </a:rPr>
              <a:t>AI</a:t>
            </a:r>
            <a:endParaRPr lang="ko-KR" altLang="en-US" sz="5400" dirty="0"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A6D519F8-FAD7-E77F-688D-D36AF88C3352}"/>
              </a:ext>
            </a:extLst>
          </p:cNvPr>
          <p:cNvGrpSpPr/>
          <p:nvPr/>
        </p:nvGrpSpPr>
        <p:grpSpPr>
          <a:xfrm>
            <a:off x="4712486" y="7417103"/>
            <a:ext cx="8505056" cy="2196040"/>
            <a:chOff x="0" y="9525"/>
            <a:chExt cx="19840011" cy="2928053"/>
          </a:xfrm>
        </p:grpSpPr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3D3165EE-69EC-2F7E-E9C8-B6B13BA4B192}"/>
                </a:ext>
              </a:extLst>
            </p:cNvPr>
            <p:cNvSpPr txBox="1"/>
            <p:nvPr/>
          </p:nvSpPr>
          <p:spPr>
            <a:xfrm>
              <a:off x="0" y="9525"/>
              <a:ext cx="19840011" cy="1704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199"/>
                </a:lnSpc>
              </a:pPr>
              <a:r>
                <a:rPr lang="ko-KR" altLang="en-US" sz="8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유튜브 성과 </a:t>
              </a:r>
              <a:r>
                <a:rPr lang="ko-KR" altLang="en-US" sz="8000" dirty="0">
                  <a:solidFill>
                    <a:srgbClr val="399D4E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예측</a:t>
              </a:r>
              <a:endParaRPr lang="en-US" sz="8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DD5916E-96E0-F05C-500A-8D4A596E3B8E}"/>
                </a:ext>
              </a:extLst>
            </p:cNvPr>
            <p:cNvSpPr txBox="1"/>
            <p:nvPr/>
          </p:nvSpPr>
          <p:spPr>
            <a:xfrm>
              <a:off x="0" y="2277231"/>
              <a:ext cx="19840011" cy="660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ko-KR" altLang="en-US" sz="3300" dirty="0">
                  <a:solidFill>
                    <a:srgbClr val="399D4E"/>
                  </a:solidFill>
                  <a:latin typeface="Source Han Sans KR Normal" panose="020B0600000101010101" charset="-127"/>
                  <a:ea typeface="Source Han Sans KR Normal" panose="020B0600000101010101" charset="-127"/>
                </a:rPr>
                <a:t>조회수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507EA6F-F3A6-86C2-FA85-2269291DF4A7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5A6CA98-E2F6-8223-DFEF-40EB6656BFD8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24D0762-DC9E-F302-33FE-6DFB0E593278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293AF9-EFF2-342C-33EF-757241FC984E}"/>
                </a:ext>
              </a:extLst>
            </p:cNvPr>
            <p:cNvSpPr/>
            <p:nvPr/>
          </p:nvSpPr>
          <p:spPr>
            <a:xfrm>
              <a:off x="5941335" y="0"/>
              <a:ext cx="3346201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28D3303-B1B4-3DAA-D2B9-5CEAD6D3D470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BE326D-5DD0-382A-DFB5-BF812EECBDA2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49414F-3584-982C-3FF9-F07030A28AD8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">
            <a:extLst>
              <a:ext uri="{FF2B5EF4-FFF2-40B4-BE49-F238E27FC236}">
                <a16:creationId xmlns:a16="http://schemas.microsoft.com/office/drawing/2014/main" id="{2D362DAA-1889-68D8-626F-C2D24494B565}"/>
              </a:ext>
            </a:extLst>
          </p:cNvPr>
          <p:cNvSpPr txBox="1"/>
          <p:nvPr/>
        </p:nvSpPr>
        <p:spPr>
          <a:xfrm>
            <a:off x="2359986" y="398179"/>
            <a:ext cx="744000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프로젝트</a:t>
            </a:r>
            <a:r>
              <a:rPr 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r>
              <a:rPr lang="ko-KR" altLang="en-US" sz="6000" dirty="0">
                <a:solidFill>
                  <a:srgbClr val="399D4E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개요</a:t>
            </a:r>
            <a:endParaRPr lang="en-US" sz="6000" dirty="0">
              <a:solidFill>
                <a:srgbClr val="2A2A2A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63DCEE-0904-8C9F-6EE3-EDF081278D41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30A862-258E-0FAC-2C96-DDD3446F877A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1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15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692360" y="2364700"/>
            <a:ext cx="12496800" cy="127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ko-KR" altLang="en-US" sz="8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유튜브 영상 </a:t>
            </a:r>
            <a:r>
              <a:rPr lang="ko-KR" altLang="en-US" sz="8000" dirty="0">
                <a:solidFill>
                  <a:srgbClr val="399D4E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데이터셋</a:t>
            </a:r>
            <a:endParaRPr lang="en-US" sz="8000" dirty="0">
              <a:solidFill>
                <a:srgbClr val="399D4E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3D3165EE-69EC-2F7E-E9C8-B6B13BA4B192}"/>
              </a:ext>
            </a:extLst>
          </p:cNvPr>
          <p:cNvSpPr txBox="1"/>
          <p:nvPr/>
        </p:nvSpPr>
        <p:spPr>
          <a:xfrm>
            <a:off x="2267303" y="7267922"/>
            <a:ext cx="13346914" cy="1247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ko-KR" altLang="en-US" sz="8000" dirty="0">
                <a:solidFill>
                  <a:srgbClr val="399D4E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분석 데이터 </a:t>
            </a:r>
            <a:r>
              <a:rPr lang="ko-KR" altLang="en-US" sz="8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제공</a:t>
            </a:r>
            <a:endParaRPr lang="en-US" sz="8000" dirty="0">
              <a:solidFill>
                <a:srgbClr val="2A2A2A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507EA6F-F3A6-86C2-FA85-2269291DF4A7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5A6CA98-E2F6-8223-DFEF-40EB6656BFD8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24D0762-DC9E-F302-33FE-6DFB0E593278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E293AF9-EFF2-342C-33EF-757241FC984E}"/>
                </a:ext>
              </a:extLst>
            </p:cNvPr>
            <p:cNvSpPr/>
            <p:nvPr/>
          </p:nvSpPr>
          <p:spPr>
            <a:xfrm>
              <a:off x="5941335" y="0"/>
              <a:ext cx="3346201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28D3303-B1B4-3DAA-D2B9-5CEAD6D3D470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BE326D-5DD0-382A-DFB5-BF812EECBDA2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49414F-3584-982C-3FF9-F07030A28AD8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">
            <a:extLst>
              <a:ext uri="{FF2B5EF4-FFF2-40B4-BE49-F238E27FC236}">
                <a16:creationId xmlns:a16="http://schemas.microsoft.com/office/drawing/2014/main" id="{2D362DAA-1889-68D8-626F-C2D24494B565}"/>
              </a:ext>
            </a:extLst>
          </p:cNvPr>
          <p:cNvSpPr txBox="1"/>
          <p:nvPr/>
        </p:nvSpPr>
        <p:spPr>
          <a:xfrm>
            <a:off x="2359986" y="398179"/>
            <a:ext cx="744000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프로젝트</a:t>
            </a:r>
            <a:r>
              <a:rPr lang="en-US" sz="6000" dirty="0">
                <a:solidFill>
                  <a:srgbClr val="2A2A2A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 </a:t>
            </a:r>
            <a:r>
              <a:rPr lang="ko-KR" altLang="en-US" sz="6000" dirty="0">
                <a:solidFill>
                  <a:srgbClr val="399D4E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개요</a:t>
            </a:r>
            <a:endParaRPr lang="en-US" sz="6000" dirty="0">
              <a:solidFill>
                <a:srgbClr val="2A2A2A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63DCEE-0904-8C9F-6EE3-EDF081278D41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30A862-258E-0FAC-2C96-DDD3446F877A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1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C5BAB93-A214-71F0-53DB-4A87F9EBFFDC}"/>
              </a:ext>
            </a:extLst>
          </p:cNvPr>
          <p:cNvSpPr/>
          <p:nvPr/>
        </p:nvSpPr>
        <p:spPr>
          <a:xfrm>
            <a:off x="7340966" y="4156007"/>
            <a:ext cx="3199587" cy="2599339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Source Han Sans KR Bold" panose="020B0600000101010101" charset="-127"/>
                <a:ea typeface="Source Han Sans KR Bold" panose="020B0600000101010101" charset="-127"/>
              </a:rPr>
              <a:t>다양한 관점</a:t>
            </a:r>
          </a:p>
        </p:txBody>
      </p:sp>
    </p:spTree>
    <p:extLst>
      <p:ext uri="{BB962C8B-B14F-4D97-AF65-F5344CB8AC3E}">
        <p14:creationId xmlns:p14="http://schemas.microsoft.com/office/powerpoint/2010/main" val="281103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5010" y="1780650"/>
            <a:ext cx="4597044" cy="8506350"/>
          </a:xfrm>
          <a:prstGeom prst="rect">
            <a:avLst/>
          </a:prstGeom>
          <a:solidFill>
            <a:srgbClr val="399D4E"/>
          </a:solidFill>
        </p:spPr>
        <p:txBody>
          <a:bodyPr/>
          <a:lstStyle/>
          <a:p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107BE9-23CA-2592-0307-C5A02D20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11781"/>
            <a:ext cx="2070305" cy="187553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3CBEB2-79F0-8FA6-5263-FA30130AE8D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9484" y="4860879"/>
            <a:ext cx="1875600" cy="1875600"/>
          </a:xfrm>
          <a:prstGeom prst="rect">
            <a:avLst/>
          </a:prstGeom>
          <a:noFill/>
          <a:effectLst/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F6D46E7-3FCF-249F-D23F-34AEF15EFE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55" y="7534770"/>
            <a:ext cx="1875600" cy="1875600"/>
          </a:xfrm>
          <a:prstGeom prst="rect">
            <a:avLst/>
          </a:prstGeom>
          <a:noFill/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78EEB4DE-8BD2-F05B-F624-5CB7342C5272}"/>
              </a:ext>
            </a:extLst>
          </p:cNvPr>
          <p:cNvGrpSpPr/>
          <p:nvPr/>
        </p:nvGrpSpPr>
        <p:grpSpPr>
          <a:xfrm>
            <a:off x="7121482" y="4967009"/>
            <a:ext cx="8745356" cy="1829521"/>
            <a:chOff x="7535798" y="1790700"/>
            <a:chExt cx="8745356" cy="1829521"/>
          </a:xfrm>
        </p:grpSpPr>
        <p:sp>
          <p:nvSpPr>
            <p:cNvPr id="7" name="TextBox 7"/>
            <p:cNvSpPr txBox="1"/>
            <p:nvPr/>
          </p:nvSpPr>
          <p:spPr>
            <a:xfrm>
              <a:off x="7535801" y="1790700"/>
              <a:ext cx="8745353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유튜브 성과 예측 </a:t>
              </a:r>
              <a:r>
                <a:rPr lang="en-US" altLang="ko-KR" sz="3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AI </a:t>
              </a:r>
              <a:r>
                <a:rPr lang="ko-KR" altLang="en-US" sz="3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모델링</a:t>
              </a:r>
              <a:endParaRPr lang="en-US" sz="3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3283AA-CE57-0359-5973-DE7571D50CCD}"/>
                </a:ext>
              </a:extLst>
            </p:cNvPr>
            <p:cNvSpPr txBox="1"/>
            <p:nvPr/>
          </p:nvSpPr>
          <p:spPr>
            <a:xfrm>
              <a:off x="7535798" y="2384113"/>
              <a:ext cx="7796337" cy="1236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LSTM (Long short time memory) : </a:t>
              </a:r>
              <a:r>
                <a:rPr lang="ko-KR" altLang="en-US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자연어처리</a:t>
              </a:r>
              <a:endParaRPr lang="en-US" altLang="ko-KR" sz="2000" spc="-150" dirty="0">
                <a:latin typeface="Source Han Sans KR Normal" panose="020B0600000101010101" charset="-127"/>
                <a:ea typeface="Source Han Sans KR Normal" panose="020B0600000101010101" charset="-127"/>
              </a:endParaRPr>
            </a:p>
            <a:p>
              <a:pPr marL="285750" indent="-285750" algn="just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MLP (Multi-Layer Perceptron) : </a:t>
              </a:r>
              <a:r>
                <a:rPr lang="ko-KR" altLang="en-US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수치 특성 분석</a:t>
              </a:r>
              <a:endParaRPr lang="en-US" altLang="ko-KR" sz="2000" spc="-150" dirty="0"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026F42E-942A-B1F0-6887-FBA218820A35}"/>
              </a:ext>
            </a:extLst>
          </p:cNvPr>
          <p:cNvGrpSpPr/>
          <p:nvPr/>
        </p:nvGrpSpPr>
        <p:grpSpPr>
          <a:xfrm>
            <a:off x="7126472" y="2477692"/>
            <a:ext cx="8745356" cy="1829521"/>
            <a:chOff x="7688198" y="1943100"/>
            <a:chExt cx="8745356" cy="1829521"/>
          </a:xfrm>
        </p:grpSpPr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57542522-5880-9431-D630-58071B1F6C6F}"/>
                </a:ext>
              </a:extLst>
            </p:cNvPr>
            <p:cNvSpPr txBox="1"/>
            <p:nvPr/>
          </p:nvSpPr>
          <p:spPr>
            <a:xfrm>
              <a:off x="7688201" y="1943100"/>
              <a:ext cx="8745353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API</a:t>
              </a:r>
              <a:r>
                <a:rPr lang="ko-KR" altLang="en-US" sz="3000" dirty="0">
                  <a:solidFill>
                    <a:srgbClr val="2A2A2A"/>
                  </a:solidFill>
                  <a:latin typeface="Source Han Sans KR Bold" panose="020B0600000101010101" charset="-127"/>
                  <a:ea typeface="Source Han Sans KR Bold" panose="020B0600000101010101" charset="-127"/>
                </a:rPr>
                <a:t>를 활용한 유튜브 데이터 수집 및 가공</a:t>
              </a:r>
              <a:endParaRPr lang="en-US" sz="3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13ED5F-7AC3-B879-A0A8-54C05DBFA633}"/>
                </a:ext>
              </a:extLst>
            </p:cNvPr>
            <p:cNvSpPr txBox="1"/>
            <p:nvPr/>
          </p:nvSpPr>
          <p:spPr>
            <a:xfrm>
              <a:off x="7688198" y="2536513"/>
              <a:ext cx="7796337" cy="1236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YouTube</a:t>
              </a:r>
              <a:r>
                <a:rPr lang="ko-KR" altLang="en-US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 </a:t>
              </a:r>
              <a:r>
                <a:rPr lang="en-US" altLang="ko-KR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Data</a:t>
              </a:r>
              <a:r>
                <a:rPr lang="ko-KR" altLang="en-US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 </a:t>
              </a:r>
              <a:r>
                <a:rPr lang="en-US" altLang="ko-KR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API</a:t>
              </a:r>
              <a:r>
                <a:rPr lang="ko-KR" altLang="en-US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 </a:t>
              </a:r>
              <a:r>
                <a:rPr lang="en-US" altLang="ko-KR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v3 : </a:t>
              </a:r>
              <a:r>
                <a:rPr lang="ko-KR" altLang="en-US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유튜브 데이터 수집</a:t>
              </a:r>
              <a:endParaRPr lang="en-US" altLang="ko-KR" sz="2000" spc="-150" dirty="0">
                <a:latin typeface="Source Han Sans KR Normal" panose="020B0600000101010101" charset="-127"/>
                <a:ea typeface="Source Han Sans KR Normal" panose="020B0600000101010101" charset="-127"/>
              </a:endParaRPr>
            </a:p>
            <a:p>
              <a:pPr marL="285750" indent="-285750" algn="just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en-US" altLang="ko-KR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Google Cloud Vision API </a:t>
              </a:r>
              <a:r>
                <a:rPr lang="ko-KR" altLang="en-US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 </a:t>
              </a:r>
              <a:r>
                <a:rPr lang="en-US" altLang="ko-KR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:</a:t>
              </a:r>
              <a:r>
                <a:rPr lang="ko-KR" altLang="en-US" sz="2000" spc="-150" dirty="0">
                  <a:latin typeface="Source Han Sans KR Normal" panose="020B0600000101010101" charset="-127"/>
                  <a:ea typeface="Source Han Sans KR Normal" panose="020B0600000101010101" charset="-127"/>
                </a:rPr>
                <a:t> 유튜브 썸네일 이미지 분석</a:t>
              </a:r>
              <a:endParaRPr lang="en-US" altLang="ko-KR" sz="2000" spc="-150" dirty="0">
                <a:latin typeface="Source Han Sans KR Normal" panose="020B0600000101010101" charset="-127"/>
                <a:ea typeface="Source Han Sans KR Normal" panose="020B0600000101010101" charset="-127"/>
              </a:endParaRPr>
            </a:p>
          </p:txBody>
        </p:sp>
      </p:grpSp>
      <p:sp>
        <p:nvSpPr>
          <p:cNvPr id="44" name="TextBox 7">
            <a:extLst>
              <a:ext uri="{FF2B5EF4-FFF2-40B4-BE49-F238E27FC236}">
                <a16:creationId xmlns:a16="http://schemas.microsoft.com/office/drawing/2014/main" id="{C97D2E6F-166C-155F-274A-DF18071DA3C5}"/>
              </a:ext>
            </a:extLst>
          </p:cNvPr>
          <p:cNvSpPr txBox="1"/>
          <p:nvPr/>
        </p:nvSpPr>
        <p:spPr>
          <a:xfrm>
            <a:off x="7121482" y="7380518"/>
            <a:ext cx="874535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2A2A2A"/>
                </a:solidFill>
                <a:ea typeface="Source Han Sans KR Bold"/>
              </a:rPr>
              <a:t>웹 플랫폼 개발</a:t>
            </a:r>
            <a:endParaRPr lang="en-US" sz="3000" dirty="0">
              <a:solidFill>
                <a:srgbClr val="2A2A2A"/>
              </a:solidFill>
              <a:ea typeface="Source Han Sans KR Bold"/>
            </a:endParaRPr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814373B0-F15A-FD4B-9E8E-BBFC764E4AAE}"/>
              </a:ext>
            </a:extLst>
          </p:cNvPr>
          <p:cNvSpPr txBox="1"/>
          <p:nvPr/>
        </p:nvSpPr>
        <p:spPr>
          <a:xfrm>
            <a:off x="2359986" y="400130"/>
            <a:ext cx="744000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프로젝트</a:t>
            </a:r>
            <a:r>
              <a:rPr lang="en-US" sz="6000" dirty="0">
                <a:solidFill>
                  <a:srgbClr val="2A2A2A"/>
                </a:solidFill>
                <a:ea typeface="Source Han Sans KR Normal"/>
              </a:rPr>
              <a:t>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개요</a:t>
            </a:r>
            <a:endParaRPr lang="en-US" sz="6000" dirty="0">
              <a:solidFill>
                <a:srgbClr val="2A2A2A"/>
              </a:solidFill>
              <a:latin typeface="Source Han Sans KR Normal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130F28E-53CE-E632-1439-71E091DC6335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B949CE5-D73A-DEBD-9F37-C54EAC624B2F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1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3073A0-4875-5003-7429-9579C52648B8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F81093-250C-8CF1-2F8B-C5685DEC9793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5ECE34-60AD-5769-15EE-8539C2010626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A557E54-1E33-F649-5934-5F8066D13BEC}"/>
                </a:ext>
              </a:extLst>
            </p:cNvPr>
            <p:cNvSpPr/>
            <p:nvPr/>
          </p:nvSpPr>
          <p:spPr>
            <a:xfrm>
              <a:off x="5941335" y="0"/>
              <a:ext cx="3346201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3D0941-C00B-F9E2-4CE9-115A5B90AF06}"/>
                </a:ext>
              </a:extLst>
            </p:cNvPr>
            <p:cNvSpPr/>
            <p:nvPr/>
          </p:nvSpPr>
          <p:spPr>
            <a:xfrm>
              <a:off x="9123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47FAAB-9F80-7D5F-4300-CA73D007D902}"/>
                </a:ext>
              </a:extLst>
            </p:cNvPr>
            <p:cNvSpPr/>
            <p:nvPr/>
          </p:nvSpPr>
          <p:spPr>
            <a:xfrm>
              <a:off x="12165947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C3F28F-4795-B25F-00F2-D29873D27F46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52EBA9-0365-2220-3593-2039E60DA037}"/>
              </a:ext>
            </a:extLst>
          </p:cNvPr>
          <p:cNvSpPr txBox="1"/>
          <p:nvPr/>
        </p:nvSpPr>
        <p:spPr>
          <a:xfrm>
            <a:off x="7121479" y="7973931"/>
            <a:ext cx="7796337" cy="189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Google Cloud Identity Platform : </a:t>
            </a:r>
            <a:r>
              <a:rPr lang="ko-KR" altLang="en-US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구글 소셜 로그인</a:t>
            </a:r>
            <a:endParaRPr lang="en-US" altLang="ko-KR" sz="2000" spc="-150" dirty="0"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ChatGPT API : </a:t>
            </a:r>
            <a:r>
              <a:rPr lang="ko-KR" altLang="en-US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생성형 </a:t>
            </a:r>
            <a:r>
              <a:rPr lang="en-US" altLang="ko-KR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AI</a:t>
            </a:r>
            <a:r>
              <a:rPr lang="ko-KR" altLang="en-US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의 영상 제목 추천</a:t>
            </a:r>
            <a:endParaRPr lang="en-US" altLang="ko-KR" sz="2000" spc="-150" dirty="0"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Chart.js : </a:t>
            </a:r>
            <a:r>
              <a:rPr lang="ko-KR" altLang="en-US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데이터 통계 시각화</a:t>
            </a:r>
            <a:endParaRPr lang="en-US" altLang="ko-KR" sz="2000" spc="-150" dirty="0"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Tokenizer Word Count : </a:t>
            </a:r>
            <a:r>
              <a:rPr lang="ko-KR" altLang="en-US" sz="2000" spc="-150" dirty="0">
                <a:latin typeface="Source Han Sans KR Normal" panose="020B0600000101010101" charset="-127"/>
                <a:ea typeface="Source Han Sans KR Normal" panose="020B0600000101010101" charset="-127"/>
              </a:rPr>
              <a:t>키워드 랭킹</a:t>
            </a:r>
            <a:endParaRPr lang="en-US" altLang="ko-KR" sz="2000" spc="-150" dirty="0"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56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5010" y="2113183"/>
            <a:ext cx="7086600" cy="3030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8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Part 2.</a:t>
            </a:r>
          </a:p>
          <a:p>
            <a:pPr>
              <a:lnSpc>
                <a:spcPts val="11999"/>
              </a:lnSpc>
            </a:pPr>
            <a:r>
              <a:rPr lang="ko-KR" altLang="en-US" sz="8000" dirty="0">
                <a:solidFill>
                  <a:srgbClr val="2A2A2A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추진배경 및 목적</a:t>
            </a:r>
            <a:endParaRPr lang="en-US" sz="8000" dirty="0">
              <a:solidFill>
                <a:srgbClr val="2A2A2A"/>
              </a:solidFill>
              <a:latin typeface="Source Han Sans KR Bold" panose="020B0600000101010101" charset="-127"/>
              <a:ea typeface="Source Han Sans KR Bold" panose="020B0600000101010101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2646" y="0"/>
            <a:ext cx="8005354" cy="10287000"/>
          </a:xfrm>
          <a:custGeom>
            <a:avLst/>
            <a:gdLst/>
            <a:ahLst/>
            <a:cxnLst/>
            <a:rect l="l" t="t" r="r" b="b"/>
            <a:pathLst>
              <a:path w="8005354" h="10287000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365" b="-836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790CEF-CD80-2698-E847-EE1F9122B090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A3C1DC-D290-F71A-200B-73DB88AF5FF1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F2A4D7-2AD6-8B4C-2704-7C09CD7CCBC1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E04D1A-C8B5-883F-8B3D-BF2BB87893EF}"/>
                </a:ext>
              </a:extLst>
            </p:cNvPr>
            <p:cNvSpPr/>
            <p:nvPr/>
          </p:nvSpPr>
          <p:spPr>
            <a:xfrm>
              <a:off x="6079988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D3FE899-4B8F-DF9E-96AE-B437551A0E90}"/>
                </a:ext>
              </a:extLst>
            </p:cNvPr>
            <p:cNvSpPr/>
            <p:nvPr/>
          </p:nvSpPr>
          <p:spPr>
            <a:xfrm>
              <a:off x="9121588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2FE86A3-6454-F193-F897-8764AA4C57C3}"/>
                </a:ext>
              </a:extLst>
            </p:cNvPr>
            <p:cNvSpPr/>
            <p:nvPr/>
          </p:nvSpPr>
          <p:spPr>
            <a:xfrm>
              <a:off x="12147560" y="0"/>
              <a:ext cx="3060387" cy="2666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39B1DA-E4ED-F0A1-456F-E7EC82B31F3D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03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37BFECB0-D000-041B-32A2-B7BC266E6C59}"/>
              </a:ext>
            </a:extLst>
          </p:cNvPr>
          <p:cNvSpPr/>
          <p:nvPr/>
        </p:nvSpPr>
        <p:spPr>
          <a:xfrm>
            <a:off x="1148821" y="2184089"/>
            <a:ext cx="16681980" cy="7760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935787C6-A75D-79D8-3F94-957937B9009E}"/>
              </a:ext>
            </a:extLst>
          </p:cNvPr>
          <p:cNvSpPr/>
          <p:nvPr/>
        </p:nvSpPr>
        <p:spPr>
          <a:xfrm>
            <a:off x="8312323" y="2184089"/>
            <a:ext cx="3331343" cy="5181901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C82C240E-6828-40BF-E9C2-FCF2DB968262}"/>
              </a:ext>
            </a:extLst>
          </p:cNvPr>
          <p:cNvSpPr/>
          <p:nvPr/>
        </p:nvSpPr>
        <p:spPr>
          <a:xfrm>
            <a:off x="12940431" y="2184089"/>
            <a:ext cx="3331343" cy="5181901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E899565-97DB-944D-9F70-94EAB8F82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430" y="2418951"/>
            <a:ext cx="8647092" cy="696469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A4F410B-8C27-6D55-49F0-3910FA1A3C51}"/>
              </a:ext>
            </a:extLst>
          </p:cNvPr>
          <p:cNvSpPr txBox="1"/>
          <p:nvPr/>
        </p:nvSpPr>
        <p:spPr>
          <a:xfrm>
            <a:off x="8876398" y="9075632"/>
            <a:ext cx="361298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Source Han Sans KR Normal" panose="020B0600000101010101" charset="-127"/>
                <a:ea typeface="Source Han Sans KR Normal" panose="020B0600000101010101" charset="-127"/>
              </a:rPr>
              <a:t>인구수 출처</a:t>
            </a:r>
            <a:r>
              <a:rPr lang="en-US" altLang="ko-KR" sz="1200">
                <a:latin typeface="Source Han Sans KR Normal" panose="020B0600000101010101" charset="-127"/>
                <a:ea typeface="Source Han Sans KR Normal" panose="020B0600000101010101" charset="-127"/>
              </a:rPr>
              <a:t>: KOSIS(2022)</a:t>
            </a:r>
            <a:endParaRPr lang="ko-KR" altLang="en-US" sz="1200"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FBC2F7E-72C5-9E37-75EB-5D2FDDFA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83" y="2369454"/>
            <a:ext cx="8653386" cy="698317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6271D76-1447-4497-22F5-5EC28565C0F3}"/>
              </a:ext>
            </a:extLst>
          </p:cNvPr>
          <p:cNvSpPr txBox="1"/>
          <p:nvPr/>
        </p:nvSpPr>
        <p:spPr>
          <a:xfrm>
            <a:off x="1690031" y="2487216"/>
            <a:ext cx="7161399" cy="658212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marR="0" lvl="0" indent="-285750" fontAlgn="base" latinLnBrk="1">
              <a:lnSpc>
                <a:spcPct val="3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37415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대한민국 </a:t>
            </a:r>
            <a:r>
              <a:rPr lang="en-US" altLang="ko-KR" sz="2800" b="0" i="0" dirty="0">
                <a:solidFill>
                  <a:srgbClr val="374151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2022</a:t>
            </a:r>
            <a:r>
              <a:rPr lang="ko-KR" altLang="en-US" sz="2800" b="0" i="0" dirty="0">
                <a:solidFill>
                  <a:srgbClr val="374151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년 </a:t>
            </a:r>
            <a:r>
              <a:rPr lang="en-US" altLang="ko-KR" sz="2800" b="0" i="0" dirty="0">
                <a:solidFill>
                  <a:srgbClr val="374151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9</a:t>
            </a:r>
            <a:r>
              <a:rPr lang="ko-KR" altLang="en-US" sz="2800" b="0" i="0" dirty="0">
                <a:solidFill>
                  <a:srgbClr val="374151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월 한 달 기준</a:t>
            </a:r>
            <a:endParaRPr lang="en-US" altLang="ko-KR" sz="2800" dirty="0">
              <a:solidFill>
                <a:srgbClr val="374151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457200" marR="0" lvl="0" indent="-457200" fontAlgn="base" latinLnBrk="1">
              <a:lnSpc>
                <a:spcPct val="300000"/>
              </a:lnSpc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rgbClr val="37415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유튜브 총 시청 시간 </a:t>
            </a:r>
            <a:r>
              <a:rPr lang="en-US" altLang="ko-KR" sz="2800" dirty="0">
                <a:solidFill>
                  <a:srgbClr val="37415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: </a:t>
            </a:r>
            <a:r>
              <a:rPr lang="en-US" altLang="ko-KR" sz="28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13</a:t>
            </a:r>
            <a:r>
              <a:rPr lang="ko-KR" altLang="en-US" sz="28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억 </a:t>
            </a:r>
            <a:r>
              <a:rPr lang="en-US" altLang="ko-KR" sz="28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8</a:t>
            </a:r>
            <a:r>
              <a:rPr lang="ko-KR" altLang="en-US" sz="2800" b="1" dirty="0">
                <a:solidFill>
                  <a:srgbClr val="FF0000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천만</a:t>
            </a:r>
            <a:endParaRPr lang="en-US" altLang="ko-KR" sz="2800" b="1" i="0" dirty="0">
              <a:solidFill>
                <a:srgbClr val="FF0000"/>
              </a:solidFill>
              <a:effectLst/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285750" marR="0" lvl="0" indent="-285750" fontAlgn="base" latinLnBrk="1">
              <a:lnSpc>
                <a:spcPct val="3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rgbClr val="374151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크리에이터 간의 경쟁 심화</a:t>
            </a:r>
            <a:endParaRPr lang="en-US" altLang="ko-KR" sz="2800" b="0" i="0" dirty="0">
              <a:solidFill>
                <a:srgbClr val="374151"/>
              </a:solidFill>
              <a:effectLst/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457200" marR="0" lvl="0" indent="-457200" fontAlgn="base" latinLnBrk="1">
              <a:lnSpc>
                <a:spcPct val="3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ko-KR" altLang="en-US" sz="2800" dirty="0">
                <a:solidFill>
                  <a:srgbClr val="399D4E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제목</a:t>
            </a:r>
            <a:r>
              <a:rPr lang="ko-KR" altLang="en-US" sz="2800" b="0" i="0" dirty="0">
                <a:solidFill>
                  <a:srgbClr val="374151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과 </a:t>
            </a:r>
            <a:r>
              <a:rPr lang="ko-KR" altLang="en-US" sz="2800" b="0" i="0" dirty="0">
                <a:solidFill>
                  <a:srgbClr val="399D4E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썸네일</a:t>
            </a:r>
            <a:r>
              <a:rPr lang="ko-KR" altLang="en-US" sz="2800" b="0" i="0" dirty="0">
                <a:solidFill>
                  <a:srgbClr val="374151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의 중요성 </a:t>
            </a:r>
            <a:r>
              <a:rPr lang="ko-KR" altLang="en-US" sz="2800" dirty="0">
                <a:solidFill>
                  <a:srgbClr val="374151"/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부각</a:t>
            </a:r>
            <a:endParaRPr lang="en-US" altLang="ko-KR" sz="2800" b="0" i="0" dirty="0">
              <a:solidFill>
                <a:srgbClr val="374151"/>
              </a:solidFill>
              <a:effectLst/>
              <a:latin typeface="Source Han Sans KR Normal" panose="020B0600000101010101" charset="-127"/>
              <a:ea typeface="Source Han Sans KR Normal" panose="020B0600000101010101" charset="-127"/>
            </a:endParaRPr>
          </a:p>
          <a:p>
            <a:pPr marL="285750" marR="0" lvl="0" indent="-285750" fontAlgn="base" latinLnBrk="1">
              <a:lnSpc>
                <a:spcPct val="3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solidFill>
                  <a:srgbClr val="374151"/>
                </a:solidFill>
                <a:effectLst/>
                <a:latin typeface="Source Han Sans KR Normal" panose="020B0600000101010101" charset="-127"/>
                <a:ea typeface="Source Han Sans KR Normal" panose="020B0600000101010101" charset="-127"/>
              </a:rPr>
              <a:t>제목과 썸네일 선정의 명확한 기준 부족</a:t>
            </a:r>
            <a:endParaRPr lang="ko-KR" altLang="en-US" sz="2800" kern="0" spc="0" dirty="0">
              <a:solidFill>
                <a:srgbClr val="000000"/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65" name="TextBox 3">
            <a:extLst>
              <a:ext uri="{FF2B5EF4-FFF2-40B4-BE49-F238E27FC236}">
                <a16:creationId xmlns:a16="http://schemas.microsoft.com/office/drawing/2014/main" id="{02488A1F-B8FE-D141-F4D1-03F568DCA594}"/>
              </a:ext>
            </a:extLst>
          </p:cNvPr>
          <p:cNvSpPr txBox="1"/>
          <p:nvPr/>
        </p:nvSpPr>
        <p:spPr>
          <a:xfrm>
            <a:off x="2359986" y="448994"/>
            <a:ext cx="7440004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추진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배경</a:t>
            </a: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 및 목적</a:t>
            </a:r>
            <a:endParaRPr lang="en-US" sz="6000" dirty="0">
              <a:solidFill>
                <a:srgbClr val="2A2A2A"/>
              </a:solidFill>
              <a:latin typeface="Source Han Sans KR Normal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1C0F099-8286-E01D-C49B-C37F5D37B5DE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3D0A512-DC34-7F10-0B12-E3BE2C18B3E0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2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192C07-A9C2-54C4-FCBB-34877FA53716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539D72-9222-700A-2E72-2CF5B4212C32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EB3CF2-2E6A-C326-6558-471DBB83BDD6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37E642A-8F29-5ACB-C74C-545DFD8945EE}"/>
                </a:ext>
              </a:extLst>
            </p:cNvPr>
            <p:cNvSpPr/>
            <p:nvPr/>
          </p:nvSpPr>
          <p:spPr>
            <a:xfrm>
              <a:off x="6079988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D50451-5242-A991-CFA1-0D7CD568875B}"/>
                </a:ext>
              </a:extLst>
            </p:cNvPr>
            <p:cNvSpPr/>
            <p:nvPr/>
          </p:nvSpPr>
          <p:spPr>
            <a:xfrm>
              <a:off x="9121588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277AEB-E677-FDFE-088C-992F575562AB}"/>
                </a:ext>
              </a:extLst>
            </p:cNvPr>
            <p:cNvSpPr/>
            <p:nvPr/>
          </p:nvSpPr>
          <p:spPr>
            <a:xfrm>
              <a:off x="12147560" y="0"/>
              <a:ext cx="3060387" cy="2666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478901-ACBF-2582-15E7-D697E2B11ECD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044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A63DCEE-0904-8C9F-6EE3-EDF081278D41}"/>
              </a:ext>
            </a:extLst>
          </p:cNvPr>
          <p:cNvCxnSpPr>
            <a:cxnSpLocks/>
          </p:cNvCxnSpPr>
          <p:nvPr/>
        </p:nvCxnSpPr>
        <p:spPr>
          <a:xfrm>
            <a:off x="1703996" y="1771877"/>
            <a:ext cx="165799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030A862-258E-0FAC-2C96-DDD3446F877A}"/>
              </a:ext>
            </a:extLst>
          </p:cNvPr>
          <p:cNvSpPr txBox="1"/>
          <p:nvPr/>
        </p:nvSpPr>
        <p:spPr>
          <a:xfrm>
            <a:off x="228600" y="486498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KR Normal" panose="020B0600000101010101" charset="-127"/>
                <a:ea typeface="Source Han Sans KR Normal" panose="020B0600000101010101" charset="-127"/>
              </a:rPr>
              <a:t>Part 2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Source Han Sans KR Normal" panose="020B0600000101010101" charset="-127"/>
              <a:ea typeface="Source Han Sans KR Normal" panose="020B0600000101010101" charset="-127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321DC106-88C1-6DDB-793F-4F835E1346D4}"/>
              </a:ext>
            </a:extLst>
          </p:cNvPr>
          <p:cNvSpPr txBox="1"/>
          <p:nvPr/>
        </p:nvSpPr>
        <p:spPr>
          <a:xfrm>
            <a:off x="8207866" y="2459052"/>
            <a:ext cx="6981294" cy="1748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AI </a:t>
            </a:r>
            <a:r>
              <a:rPr lang="ko-KR" altLang="en-US" sz="4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기반 영상 </a:t>
            </a:r>
            <a:r>
              <a:rPr lang="ko-KR" altLang="en-US" sz="4000" dirty="0">
                <a:solidFill>
                  <a:srgbClr val="399D4E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성과 예측 </a:t>
            </a:r>
            <a:r>
              <a:rPr lang="ko-KR" altLang="en-US" sz="4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및</a:t>
            </a:r>
            <a:endParaRPr lang="en-US" altLang="ko-KR" sz="4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썸네일 </a:t>
            </a:r>
            <a:r>
              <a:rPr lang="ko-KR" altLang="en-US" sz="4000" dirty="0">
                <a:solidFill>
                  <a:srgbClr val="399D4E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특성 최적화 </a:t>
            </a:r>
            <a:r>
              <a:rPr lang="ko-KR" altLang="en-US" sz="4000" dirty="0">
                <a:solidFill>
                  <a:srgbClr val="2A2A2A"/>
                </a:solidFill>
                <a:latin typeface="Source Han Sans KR Normal Bold" panose="020B0600000101010101" charset="-127"/>
                <a:ea typeface="Source Han Sans KR Normal Bold" panose="020B0600000101010101" charset="-127"/>
              </a:rPr>
              <a:t>플랫폼 </a:t>
            </a:r>
            <a:endParaRPr lang="en-US" sz="4000" dirty="0">
              <a:solidFill>
                <a:srgbClr val="2A2A2A"/>
              </a:solidFill>
              <a:latin typeface="Source Han Sans KR Normal Bold" panose="020B0600000101010101" charset="-127"/>
              <a:ea typeface="Source Han Sans KR Normal Bold" panose="020B0600000101010101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56AD8C7-8F46-399B-1048-5DECCA4D04C8}"/>
              </a:ext>
            </a:extLst>
          </p:cNvPr>
          <p:cNvSpPr txBox="1"/>
          <p:nvPr/>
        </p:nvSpPr>
        <p:spPr>
          <a:xfrm>
            <a:off x="2359986" y="448994"/>
            <a:ext cx="5847880" cy="118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ko-KR" altLang="en-US" sz="6000" dirty="0">
                <a:solidFill>
                  <a:srgbClr val="2A2A2A"/>
                </a:solidFill>
                <a:ea typeface="Source Han Sans KR Normal"/>
              </a:rPr>
              <a:t>추진 배경 및 </a:t>
            </a:r>
            <a:r>
              <a:rPr lang="ko-KR" altLang="en-US" sz="6000" dirty="0">
                <a:solidFill>
                  <a:srgbClr val="399D4E"/>
                </a:solidFill>
                <a:ea typeface="Source Han Sans KR Normal"/>
              </a:rPr>
              <a:t>목적</a:t>
            </a:r>
            <a:endParaRPr lang="en-US" sz="6000" dirty="0">
              <a:solidFill>
                <a:srgbClr val="2A2A2A"/>
              </a:solidFill>
              <a:latin typeface="Source Han Sans KR Norm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CE4075A-9954-796F-D1FB-EDFEA50440B9}"/>
              </a:ext>
            </a:extLst>
          </p:cNvPr>
          <p:cNvGrpSpPr/>
          <p:nvPr/>
        </p:nvGrpSpPr>
        <p:grpSpPr>
          <a:xfrm>
            <a:off x="4010" y="0"/>
            <a:ext cx="18283990" cy="266700"/>
            <a:chOff x="4010" y="0"/>
            <a:chExt cx="18283990" cy="2667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C09757-26F3-ED30-5AD6-77415C25DB1F}"/>
                </a:ext>
              </a:extLst>
            </p:cNvPr>
            <p:cNvSpPr/>
            <p:nvPr/>
          </p:nvSpPr>
          <p:spPr>
            <a:xfrm>
              <a:off x="4010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530C2D-CCCB-57C7-5DDD-E144DE4E06EF}"/>
                </a:ext>
              </a:extLst>
            </p:cNvPr>
            <p:cNvSpPr/>
            <p:nvPr/>
          </p:nvSpPr>
          <p:spPr>
            <a:xfrm>
              <a:off x="3041999" y="0"/>
              <a:ext cx="3042000" cy="2667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9C4AA1-1BBF-1485-CDE6-8D047A0407AC}"/>
                </a:ext>
              </a:extLst>
            </p:cNvPr>
            <p:cNvSpPr/>
            <p:nvPr/>
          </p:nvSpPr>
          <p:spPr>
            <a:xfrm>
              <a:off x="6079988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BDA6998-7171-732D-FAFA-2FEB505F2FF9}"/>
                </a:ext>
              </a:extLst>
            </p:cNvPr>
            <p:cNvSpPr/>
            <p:nvPr/>
          </p:nvSpPr>
          <p:spPr>
            <a:xfrm>
              <a:off x="9121588" y="0"/>
              <a:ext cx="304200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1631A4-395D-2E60-2285-D01E69FAED5C}"/>
                </a:ext>
              </a:extLst>
            </p:cNvPr>
            <p:cNvSpPr/>
            <p:nvPr/>
          </p:nvSpPr>
          <p:spPr>
            <a:xfrm>
              <a:off x="12147560" y="0"/>
              <a:ext cx="3060387" cy="2666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07F2E19-559D-A308-5E0C-6810DFA1EBA7}"/>
                </a:ext>
              </a:extLst>
            </p:cNvPr>
            <p:cNvSpPr/>
            <p:nvPr/>
          </p:nvSpPr>
          <p:spPr>
            <a:xfrm>
              <a:off x="15189160" y="0"/>
              <a:ext cx="3098840" cy="2667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45878D-62C5-594F-30B9-69DBE42B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48" y="2536774"/>
            <a:ext cx="5915851" cy="17718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A45234-51E4-C7D6-1A6D-4591EA5DA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46" y="4838700"/>
            <a:ext cx="15174637" cy="46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79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808</Words>
  <Application>Microsoft Office PowerPoint</Application>
  <PresentationFormat>사용자 지정</PresentationFormat>
  <Paragraphs>209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맑은 고딕</vt:lpstr>
      <vt:lpstr>Source Han Sans KR Bold</vt:lpstr>
      <vt:lpstr>Source Han Sans KR Normal</vt:lpstr>
      <vt:lpstr>Source Han Sans KR Normal Bold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흰색 등각 투상 요소 및 목업 핀테크 금융 기술 프레젠테이션</dc:title>
  <dc:creator>kj</dc:creator>
  <cp:lastModifiedBy>HB</cp:lastModifiedBy>
  <cp:revision>80</cp:revision>
  <dcterms:created xsi:type="dcterms:W3CDTF">2006-08-16T00:00:00Z</dcterms:created>
  <dcterms:modified xsi:type="dcterms:W3CDTF">2024-02-23T05:19:43Z</dcterms:modified>
  <dc:identifier>DAFwM9uaynU</dc:identifier>
</cp:coreProperties>
</file>